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0"/>
  </p:notesMasterIdLst>
  <p:sldIdLst>
    <p:sldId id="275" r:id="rId5"/>
    <p:sldId id="279" r:id="rId6"/>
    <p:sldId id="256" r:id="rId7"/>
    <p:sldId id="276" r:id="rId8"/>
    <p:sldId id="286" r:id="rId9"/>
    <p:sldId id="301" r:id="rId10"/>
    <p:sldId id="294" r:id="rId11"/>
    <p:sldId id="267" r:id="rId12"/>
    <p:sldId id="266" r:id="rId13"/>
    <p:sldId id="284" r:id="rId14"/>
    <p:sldId id="289" r:id="rId15"/>
    <p:sldId id="290" r:id="rId16"/>
    <p:sldId id="297" r:id="rId17"/>
    <p:sldId id="291" r:id="rId18"/>
    <p:sldId id="280" r:id="rId19"/>
    <p:sldId id="281" r:id="rId20"/>
    <p:sldId id="298" r:id="rId21"/>
    <p:sldId id="282" r:id="rId22"/>
    <p:sldId id="261" r:id="rId23"/>
    <p:sldId id="287" r:id="rId24"/>
    <p:sldId id="304" r:id="rId25"/>
    <p:sldId id="288" r:id="rId26"/>
    <p:sldId id="278" r:id="rId27"/>
    <p:sldId id="277" r:id="rId28"/>
    <p:sldId id="302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hampagne &amp; Limousines" panose="020B0502020202020204" pitchFamily="34" charset="0"/>
      <p:regular r:id="rId37"/>
      <p:bold r:id="rId38"/>
      <p:italic r:id="rId39"/>
      <p:boldItalic r:id="rId40"/>
    </p:embeddedFont>
    <p:embeddedFont>
      <p:font typeface="Comfortaa" panose="020F0303070200060003" pitchFamily="34" charset="0"/>
      <p:regular r:id="rId41"/>
      <p:bold r:id="rId42"/>
    </p:embeddedFont>
    <p:embeddedFont>
      <p:font typeface="Flagship Slab" pitchFamily="50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eron S. Miller" initials="CSM" lastIdx="2" clrIdx="0">
    <p:extLst>
      <p:ext uri="{19B8F6BF-5375-455C-9EA6-DF929625EA0E}">
        <p15:presenceInfo xmlns:p15="http://schemas.microsoft.com/office/powerpoint/2012/main" userId="Cameron S. Miller" providerId="None"/>
      </p:ext>
    </p:extLst>
  </p:cmAuthor>
  <p:cmAuthor id="2" name="Matthew H. Bauman" initials="MB" lastIdx="2" clrIdx="1">
    <p:extLst>
      <p:ext uri="{19B8F6BF-5375-455C-9EA6-DF929625EA0E}">
        <p15:presenceInfo xmlns:p15="http://schemas.microsoft.com/office/powerpoint/2012/main" userId="S::matthb6@uw.edu::3da43b1a-6f7e-4e1a-a00b-8261b6f7697d" providerId="AD"/>
      </p:ext>
    </p:extLst>
  </p:cmAuthor>
  <p:cmAuthor id="3" name="Evan C. Eggerud-Bozorth" initials="ECE" lastIdx="1" clrIdx="2">
    <p:extLst>
      <p:ext uri="{19B8F6BF-5375-455C-9EA6-DF929625EA0E}">
        <p15:presenceInfo xmlns:p15="http://schemas.microsoft.com/office/powerpoint/2012/main" userId="S::sn340745@uw.edu::092253eb-a74b-4918-8375-cc5c27783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8577"/>
    <a:srgbClr val="695C78"/>
    <a:srgbClr val="8BB6DC"/>
    <a:srgbClr val="DC8CE0"/>
    <a:srgbClr val="FFCC29"/>
    <a:srgbClr val="4472C4"/>
    <a:srgbClr val="CFEBF1"/>
    <a:srgbClr val="BDDDE9"/>
    <a:srgbClr val="E6AF00"/>
    <a:srgbClr val="D9E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12" autoAdjust="0"/>
  </p:normalViewPr>
  <p:slideViewPr>
    <p:cSldViewPr snapToGrid="0">
      <p:cViewPr varScale="1">
        <p:scale>
          <a:sx n="72" d="100"/>
          <a:sy n="72" d="100"/>
        </p:scale>
        <p:origin x="645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A475C-96C9-4A5B-B764-8723DD46253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B519400-2ABF-44BA-82F5-797E5F9A81CD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Offer places to linger</a:t>
          </a:r>
        </a:p>
      </dgm:t>
    </dgm:pt>
    <dgm:pt modelId="{80717ABC-097E-4FE6-BC68-BE2AD914B735}" type="parTrans" cxnId="{3D97F509-6233-4055-8CC8-92ED12139CE9}">
      <dgm:prSet/>
      <dgm:spPr/>
      <dgm:t>
        <a:bodyPr/>
        <a:lstStyle/>
        <a:p>
          <a:endParaRPr lang="en-US"/>
        </a:p>
      </dgm:t>
    </dgm:pt>
    <dgm:pt modelId="{06B60A63-CA32-4BA3-863B-484F2BE06943}" type="sibTrans" cxnId="{3D97F509-6233-4055-8CC8-92ED12139CE9}">
      <dgm:prSet/>
      <dgm:spPr/>
      <dgm:t>
        <a:bodyPr/>
        <a:lstStyle/>
        <a:p>
          <a:endParaRPr lang="en-US"/>
        </a:p>
      </dgm:t>
    </dgm:pt>
    <dgm:pt modelId="{7C8D7A1C-95B3-4782-AA41-730998A4CC66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Restorative</a:t>
          </a:r>
        </a:p>
      </dgm:t>
    </dgm:pt>
    <dgm:pt modelId="{3C726C45-9679-4263-B62C-BFF4E2483CCD}" type="parTrans" cxnId="{3B389C94-1E96-4607-B606-5864FF80024E}">
      <dgm:prSet/>
      <dgm:spPr/>
      <dgm:t>
        <a:bodyPr/>
        <a:lstStyle/>
        <a:p>
          <a:endParaRPr lang="en-US"/>
        </a:p>
      </dgm:t>
    </dgm:pt>
    <dgm:pt modelId="{B5F4CBCE-0B4A-4F55-9BA5-AF19A8B0D919}" type="sibTrans" cxnId="{3B389C94-1E96-4607-B606-5864FF80024E}">
      <dgm:prSet/>
      <dgm:spPr/>
      <dgm:t>
        <a:bodyPr/>
        <a:lstStyle/>
        <a:p>
          <a:endParaRPr lang="en-US"/>
        </a:p>
      </dgm:t>
    </dgm:pt>
    <dgm:pt modelId="{F623AB24-7EE3-4EC6-AEA7-7CDAB7147A75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Gehl Institute</a:t>
          </a:r>
        </a:p>
      </dgm:t>
    </dgm:pt>
    <dgm:pt modelId="{BADDC066-AEF9-49B5-92B2-E378E688CDDD}" type="parTrans" cxnId="{BC4B231C-7599-415F-BE48-CA442AB157F7}">
      <dgm:prSet/>
      <dgm:spPr/>
      <dgm:t>
        <a:bodyPr/>
        <a:lstStyle/>
        <a:p>
          <a:endParaRPr lang="en-US"/>
        </a:p>
      </dgm:t>
    </dgm:pt>
    <dgm:pt modelId="{20D86C64-652B-44BD-B8B2-BAAA4317D76E}" type="sibTrans" cxnId="{BC4B231C-7599-415F-BE48-CA442AB157F7}">
      <dgm:prSet/>
      <dgm:spPr/>
      <dgm:t>
        <a:bodyPr/>
        <a:lstStyle/>
        <a:p>
          <a:endParaRPr lang="en-US"/>
        </a:p>
      </dgm:t>
    </dgm:pt>
    <dgm:pt modelId="{482D2F7D-29B4-49D3-8634-D93AEB0FC045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Connections to self, connections to nature</a:t>
          </a:r>
        </a:p>
      </dgm:t>
    </dgm:pt>
    <dgm:pt modelId="{8B720068-6FB3-46A9-A4F9-C91D1714D6B6}" type="parTrans" cxnId="{901D356C-82C6-4905-A29C-8BA192CB5712}">
      <dgm:prSet/>
      <dgm:spPr/>
      <dgm:t>
        <a:bodyPr/>
        <a:lstStyle/>
        <a:p>
          <a:endParaRPr lang="en-US"/>
        </a:p>
      </dgm:t>
    </dgm:pt>
    <dgm:pt modelId="{334A0A55-FD26-4004-BEF4-A9F42EC29F03}" type="sibTrans" cxnId="{901D356C-82C6-4905-A29C-8BA192CB5712}">
      <dgm:prSet/>
      <dgm:spPr/>
      <dgm:t>
        <a:bodyPr/>
        <a:lstStyle/>
        <a:p>
          <a:endParaRPr lang="en-US"/>
        </a:p>
      </dgm:t>
    </dgm:pt>
    <dgm:pt modelId="{5D314F85-63D2-4BB4-B028-1B2BCD2687E4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psychological research</a:t>
          </a:r>
        </a:p>
      </dgm:t>
    </dgm:pt>
    <dgm:pt modelId="{234E0961-4D19-4984-AB41-F36CC8740D5C}" type="parTrans" cxnId="{6A6778AD-C942-42E6-B708-E9DB66748CB8}">
      <dgm:prSet/>
      <dgm:spPr/>
      <dgm:t>
        <a:bodyPr/>
        <a:lstStyle/>
        <a:p>
          <a:endParaRPr lang="en-US"/>
        </a:p>
      </dgm:t>
    </dgm:pt>
    <dgm:pt modelId="{568EBDC4-37D8-40CC-B994-4ADCD90439D3}" type="sibTrans" cxnId="{6A6778AD-C942-42E6-B708-E9DB66748CB8}">
      <dgm:prSet/>
      <dgm:spPr/>
      <dgm:t>
        <a:bodyPr/>
        <a:lstStyle/>
        <a:p>
          <a:endParaRPr lang="en-US"/>
        </a:p>
      </dgm:t>
    </dgm:pt>
    <dgm:pt modelId="{37FA475E-F9EA-481E-B9DF-A79C0EA7AC8A}" type="pres">
      <dgm:prSet presAssocID="{502A475C-96C9-4A5B-B764-8723DD462539}" presName="linearFlow" presStyleCnt="0">
        <dgm:presLayoutVars>
          <dgm:dir/>
          <dgm:resizeHandles val="exact"/>
        </dgm:presLayoutVars>
      </dgm:prSet>
      <dgm:spPr/>
    </dgm:pt>
    <dgm:pt modelId="{F855AF2B-3326-45EE-8ED2-7FD08AB46AFE}" type="pres">
      <dgm:prSet presAssocID="{5B519400-2ABF-44BA-82F5-797E5F9A81CD}" presName="composite" presStyleCnt="0"/>
      <dgm:spPr/>
    </dgm:pt>
    <dgm:pt modelId="{6D3687E9-E0F3-437C-9AB1-9EA9831DE32A}" type="pres">
      <dgm:prSet presAssocID="{5B519400-2ABF-44BA-82F5-797E5F9A81CD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F8943DE-279B-4B15-923C-10E53A5048CE}" type="pres">
      <dgm:prSet presAssocID="{5B519400-2ABF-44BA-82F5-797E5F9A81CD}" presName="txShp" presStyleLbl="node1" presStyleIdx="0" presStyleCnt="2">
        <dgm:presLayoutVars>
          <dgm:bulletEnabled val="1"/>
        </dgm:presLayoutVars>
      </dgm:prSet>
      <dgm:spPr/>
    </dgm:pt>
    <dgm:pt modelId="{17D49611-1291-4FD0-B001-520C54945F76}" type="pres">
      <dgm:prSet presAssocID="{06B60A63-CA32-4BA3-863B-484F2BE06943}" presName="spacing" presStyleCnt="0"/>
      <dgm:spPr/>
    </dgm:pt>
    <dgm:pt modelId="{050E4BA1-A016-4252-B3C9-C08F936513D5}" type="pres">
      <dgm:prSet presAssocID="{7C8D7A1C-95B3-4782-AA41-730998A4CC66}" presName="composite" presStyleCnt="0"/>
      <dgm:spPr/>
    </dgm:pt>
    <dgm:pt modelId="{8CEFBF1C-7171-4395-A37B-98BD8A0A6D4F}" type="pres">
      <dgm:prSet presAssocID="{7C8D7A1C-95B3-4782-AA41-730998A4CC6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E7554B1-B2CE-42EE-9037-91C2752092E3}" type="pres">
      <dgm:prSet presAssocID="{7C8D7A1C-95B3-4782-AA41-730998A4CC66}" presName="txShp" presStyleLbl="node1" presStyleIdx="1" presStyleCnt="2">
        <dgm:presLayoutVars>
          <dgm:bulletEnabled val="1"/>
        </dgm:presLayoutVars>
      </dgm:prSet>
      <dgm:spPr/>
    </dgm:pt>
  </dgm:ptLst>
  <dgm:cxnLst>
    <dgm:cxn modelId="{3D97F509-6233-4055-8CC8-92ED12139CE9}" srcId="{502A475C-96C9-4A5B-B764-8723DD462539}" destId="{5B519400-2ABF-44BA-82F5-797E5F9A81CD}" srcOrd="0" destOrd="0" parTransId="{80717ABC-097E-4FE6-BC68-BE2AD914B735}" sibTransId="{06B60A63-CA32-4BA3-863B-484F2BE06943}"/>
    <dgm:cxn modelId="{BC4B231C-7599-415F-BE48-CA442AB157F7}" srcId="{5B519400-2ABF-44BA-82F5-797E5F9A81CD}" destId="{F623AB24-7EE3-4EC6-AEA7-7CDAB7147A75}" srcOrd="0" destOrd="0" parTransId="{BADDC066-AEF9-49B5-92B2-E378E688CDDD}" sibTransId="{20D86C64-652B-44BD-B8B2-BAAA4317D76E}"/>
    <dgm:cxn modelId="{17584D1F-9169-4E16-8729-6292CCF96D15}" type="presOf" srcId="{482D2F7D-29B4-49D3-8634-D93AEB0FC045}" destId="{5E7554B1-B2CE-42EE-9037-91C2752092E3}" srcOrd="0" destOrd="1" presId="urn:microsoft.com/office/officeart/2005/8/layout/vList3"/>
    <dgm:cxn modelId="{2152F936-BA56-451B-A009-5F2D2C1CC096}" type="presOf" srcId="{5B519400-2ABF-44BA-82F5-797E5F9A81CD}" destId="{CF8943DE-279B-4B15-923C-10E53A5048CE}" srcOrd="0" destOrd="0" presId="urn:microsoft.com/office/officeart/2005/8/layout/vList3"/>
    <dgm:cxn modelId="{901D356C-82C6-4905-A29C-8BA192CB5712}" srcId="{7C8D7A1C-95B3-4782-AA41-730998A4CC66}" destId="{482D2F7D-29B4-49D3-8634-D93AEB0FC045}" srcOrd="0" destOrd="0" parTransId="{8B720068-6FB3-46A9-A4F9-C91D1714D6B6}" sibTransId="{334A0A55-FD26-4004-BEF4-A9F42EC29F03}"/>
    <dgm:cxn modelId="{8A3A1358-6088-47E1-BED6-845E8FB7E9F1}" type="presOf" srcId="{7C8D7A1C-95B3-4782-AA41-730998A4CC66}" destId="{5E7554B1-B2CE-42EE-9037-91C2752092E3}" srcOrd="0" destOrd="0" presId="urn:microsoft.com/office/officeart/2005/8/layout/vList3"/>
    <dgm:cxn modelId="{3B389C94-1E96-4607-B606-5864FF80024E}" srcId="{502A475C-96C9-4A5B-B764-8723DD462539}" destId="{7C8D7A1C-95B3-4782-AA41-730998A4CC66}" srcOrd="1" destOrd="0" parTransId="{3C726C45-9679-4263-B62C-BFF4E2483CCD}" sibTransId="{B5F4CBCE-0B4A-4F55-9BA5-AF19A8B0D919}"/>
    <dgm:cxn modelId="{C176859E-1B56-41C8-B1A0-46752D1F8215}" type="presOf" srcId="{502A475C-96C9-4A5B-B764-8723DD462539}" destId="{37FA475E-F9EA-481E-B9DF-A79C0EA7AC8A}" srcOrd="0" destOrd="0" presId="urn:microsoft.com/office/officeart/2005/8/layout/vList3"/>
    <dgm:cxn modelId="{6A6778AD-C942-42E6-B708-E9DB66748CB8}" srcId="{7C8D7A1C-95B3-4782-AA41-730998A4CC66}" destId="{5D314F85-63D2-4BB4-B028-1B2BCD2687E4}" srcOrd="1" destOrd="0" parTransId="{234E0961-4D19-4984-AB41-F36CC8740D5C}" sibTransId="{568EBDC4-37D8-40CC-B994-4ADCD90439D3}"/>
    <dgm:cxn modelId="{850E9DC4-C39B-4B1A-ACD2-FB51D8F61CA3}" type="presOf" srcId="{5D314F85-63D2-4BB4-B028-1B2BCD2687E4}" destId="{5E7554B1-B2CE-42EE-9037-91C2752092E3}" srcOrd="0" destOrd="2" presId="urn:microsoft.com/office/officeart/2005/8/layout/vList3"/>
    <dgm:cxn modelId="{C208D7ED-EDC2-45A4-BC27-DF57E7E5D946}" type="presOf" srcId="{F623AB24-7EE3-4EC6-AEA7-7CDAB7147A75}" destId="{CF8943DE-279B-4B15-923C-10E53A5048CE}" srcOrd="0" destOrd="1" presId="urn:microsoft.com/office/officeart/2005/8/layout/vList3"/>
    <dgm:cxn modelId="{A1E1DC0B-C8C6-4AB6-887A-E3F2C7C7DCFD}" type="presParOf" srcId="{37FA475E-F9EA-481E-B9DF-A79C0EA7AC8A}" destId="{F855AF2B-3326-45EE-8ED2-7FD08AB46AFE}" srcOrd="0" destOrd="0" presId="urn:microsoft.com/office/officeart/2005/8/layout/vList3"/>
    <dgm:cxn modelId="{83DEDD88-E5D2-496D-953E-770D4A366D51}" type="presParOf" srcId="{F855AF2B-3326-45EE-8ED2-7FD08AB46AFE}" destId="{6D3687E9-E0F3-437C-9AB1-9EA9831DE32A}" srcOrd="0" destOrd="0" presId="urn:microsoft.com/office/officeart/2005/8/layout/vList3"/>
    <dgm:cxn modelId="{BF3A44D1-E5B9-4391-AA12-0647BD4DAA84}" type="presParOf" srcId="{F855AF2B-3326-45EE-8ED2-7FD08AB46AFE}" destId="{CF8943DE-279B-4B15-923C-10E53A5048CE}" srcOrd="1" destOrd="0" presId="urn:microsoft.com/office/officeart/2005/8/layout/vList3"/>
    <dgm:cxn modelId="{9DE8A82E-F65C-45FE-AA66-FA31378DBBEC}" type="presParOf" srcId="{37FA475E-F9EA-481E-B9DF-A79C0EA7AC8A}" destId="{17D49611-1291-4FD0-B001-520C54945F76}" srcOrd="1" destOrd="0" presId="urn:microsoft.com/office/officeart/2005/8/layout/vList3"/>
    <dgm:cxn modelId="{7D22E7A0-B172-402B-BDF1-AF9233891EC8}" type="presParOf" srcId="{37FA475E-F9EA-481E-B9DF-A79C0EA7AC8A}" destId="{050E4BA1-A016-4252-B3C9-C08F936513D5}" srcOrd="2" destOrd="0" presId="urn:microsoft.com/office/officeart/2005/8/layout/vList3"/>
    <dgm:cxn modelId="{563AB052-7420-422D-BFCB-179616E6BBE1}" type="presParOf" srcId="{050E4BA1-A016-4252-B3C9-C08F936513D5}" destId="{8CEFBF1C-7171-4395-A37B-98BD8A0A6D4F}" srcOrd="0" destOrd="0" presId="urn:microsoft.com/office/officeart/2005/8/layout/vList3"/>
    <dgm:cxn modelId="{80848DFF-933C-4908-B59D-F852477B224D}" type="presParOf" srcId="{050E4BA1-A016-4252-B3C9-C08F936513D5}" destId="{5E7554B1-B2CE-42EE-9037-91C2752092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5626E-529D-4B77-BCCF-20E8539B3A3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0E813C6-292C-4EFA-9159-29D374BC2CC9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Preserve adjacent environment</a:t>
          </a:r>
        </a:p>
      </dgm:t>
    </dgm:pt>
    <dgm:pt modelId="{9A7D1BB9-081B-4623-85B3-74F342249DD4}" type="parTrans" cxnId="{8C21CCCA-5695-403F-B56D-D1FCC1B4E780}">
      <dgm:prSet/>
      <dgm:spPr/>
      <dgm:t>
        <a:bodyPr/>
        <a:lstStyle/>
        <a:p>
          <a:endParaRPr lang="en-US"/>
        </a:p>
      </dgm:t>
    </dgm:pt>
    <dgm:pt modelId="{9D58D9E4-4BD0-4B76-B992-CCD27F26C4ED}" type="sibTrans" cxnId="{8C21CCCA-5695-403F-B56D-D1FCC1B4E780}">
      <dgm:prSet/>
      <dgm:spPr/>
      <dgm:t>
        <a:bodyPr/>
        <a:lstStyle/>
        <a:p>
          <a:endParaRPr lang="en-US"/>
        </a:p>
      </dgm:t>
    </dgm:pt>
    <dgm:pt modelId="{1F037496-8413-4D40-A0F8-8EA7DA8C1DAD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Withstand climate and change</a:t>
          </a:r>
        </a:p>
      </dgm:t>
    </dgm:pt>
    <dgm:pt modelId="{18C7B8F3-A826-4E77-9316-EBED0B53C5C0}" type="parTrans" cxnId="{9144CA7B-72DB-458D-A9DC-D1B3BC436E6B}">
      <dgm:prSet/>
      <dgm:spPr/>
      <dgm:t>
        <a:bodyPr/>
        <a:lstStyle/>
        <a:p>
          <a:endParaRPr lang="en-US"/>
        </a:p>
      </dgm:t>
    </dgm:pt>
    <dgm:pt modelId="{565ECC1E-3D9A-421F-976A-E377B250FE5C}" type="sibTrans" cxnId="{9144CA7B-72DB-458D-A9DC-D1B3BC436E6B}">
      <dgm:prSet/>
      <dgm:spPr/>
      <dgm:t>
        <a:bodyPr/>
        <a:lstStyle/>
        <a:p>
          <a:endParaRPr lang="en-US"/>
        </a:p>
      </dgm:t>
    </dgm:pt>
    <dgm:pt modelId="{516AB852-DF3A-46FF-BC6E-53455BFDFFCB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Balancing nature and built environment</a:t>
          </a:r>
        </a:p>
      </dgm:t>
    </dgm:pt>
    <dgm:pt modelId="{8E7A98CA-8066-49D0-A5AF-E1FF5B8AD1F2}" type="parTrans" cxnId="{2224D77D-A708-4E11-A996-DF3DB9971755}">
      <dgm:prSet/>
      <dgm:spPr/>
      <dgm:t>
        <a:bodyPr/>
        <a:lstStyle/>
        <a:p>
          <a:endParaRPr lang="en-US"/>
        </a:p>
      </dgm:t>
    </dgm:pt>
    <dgm:pt modelId="{2BD91C0F-64DE-44F6-B1A4-889A3844E290}" type="sibTrans" cxnId="{2224D77D-A708-4E11-A996-DF3DB9971755}">
      <dgm:prSet/>
      <dgm:spPr/>
      <dgm:t>
        <a:bodyPr/>
        <a:lstStyle/>
        <a:p>
          <a:endParaRPr lang="en-US"/>
        </a:p>
      </dgm:t>
    </dgm:pt>
    <dgm:pt modelId="{215C912A-20D5-495B-B77E-936685D93C78}">
      <dgm:prSet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psychological research</a:t>
          </a:r>
        </a:p>
      </dgm:t>
    </dgm:pt>
    <dgm:pt modelId="{05584D33-8B88-4728-9F17-DF3B3A89FAEB}" type="parTrans" cxnId="{5C9791B5-A8A1-44B8-BC83-6EAADFE48DD4}">
      <dgm:prSet/>
      <dgm:spPr/>
      <dgm:t>
        <a:bodyPr/>
        <a:lstStyle/>
        <a:p>
          <a:endParaRPr lang="en-US"/>
        </a:p>
      </dgm:t>
    </dgm:pt>
    <dgm:pt modelId="{474C1820-56E0-477C-BB7B-5F4DDCED913E}" type="sibTrans" cxnId="{5C9791B5-A8A1-44B8-BC83-6EAADFE48DD4}">
      <dgm:prSet/>
      <dgm:spPr/>
      <dgm:t>
        <a:bodyPr/>
        <a:lstStyle/>
        <a:p>
          <a:endParaRPr lang="en-US"/>
        </a:p>
      </dgm:t>
    </dgm:pt>
    <dgm:pt modelId="{14EC6A55-DB99-4EDF-9FC8-703687D8E511}">
      <dgm:prSet/>
      <dgm:spPr/>
      <dgm:t>
        <a:bodyPr/>
        <a:lstStyle/>
        <a:p>
          <a:r>
            <a:rPr lang="en-US">
              <a:latin typeface="Flagship Slab" pitchFamily="50" charset="0"/>
            </a:rPr>
            <a:t>From Utility’s Open Streams drainage systems</a:t>
          </a:r>
        </a:p>
      </dgm:t>
    </dgm:pt>
    <dgm:pt modelId="{55271B87-5462-43BA-8333-6C8F1A1159D1}" type="parTrans" cxnId="{3B5CB66C-CF22-4538-B99E-0C867A1BB40C}">
      <dgm:prSet/>
      <dgm:spPr/>
      <dgm:t>
        <a:bodyPr/>
        <a:lstStyle/>
        <a:p>
          <a:endParaRPr lang="en-US"/>
        </a:p>
      </dgm:t>
    </dgm:pt>
    <dgm:pt modelId="{1306E0B9-7862-4AE5-A09A-5474EBAC685C}" type="sibTrans" cxnId="{3B5CB66C-CF22-4538-B99E-0C867A1BB40C}">
      <dgm:prSet/>
      <dgm:spPr/>
      <dgm:t>
        <a:bodyPr/>
        <a:lstStyle/>
        <a:p>
          <a:endParaRPr lang="en-US"/>
        </a:p>
      </dgm:t>
    </dgm:pt>
    <dgm:pt modelId="{C5EEA36A-0854-4855-9AA0-832837F01669}" type="pres">
      <dgm:prSet presAssocID="{52F5626E-529D-4B77-BCCF-20E8539B3A38}" presName="linearFlow" presStyleCnt="0">
        <dgm:presLayoutVars>
          <dgm:dir/>
          <dgm:resizeHandles val="exact"/>
        </dgm:presLayoutVars>
      </dgm:prSet>
      <dgm:spPr/>
    </dgm:pt>
    <dgm:pt modelId="{17FE3430-27C2-4245-9C55-B46E13B73218}" type="pres">
      <dgm:prSet presAssocID="{F0E813C6-292C-4EFA-9159-29D374BC2CC9}" presName="composite" presStyleCnt="0"/>
      <dgm:spPr/>
    </dgm:pt>
    <dgm:pt modelId="{80454132-57FA-4F98-AA58-0CE2ED18DC04}" type="pres">
      <dgm:prSet presAssocID="{F0E813C6-292C-4EFA-9159-29D374BC2CC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A06B8CF-F3A1-4055-9014-1787E51421E8}" type="pres">
      <dgm:prSet presAssocID="{F0E813C6-292C-4EFA-9159-29D374BC2CC9}" presName="txShp" presStyleLbl="node1" presStyleIdx="0" presStyleCnt="3">
        <dgm:presLayoutVars>
          <dgm:bulletEnabled val="1"/>
        </dgm:presLayoutVars>
      </dgm:prSet>
      <dgm:spPr/>
    </dgm:pt>
    <dgm:pt modelId="{A08131F9-D702-43E5-BBEC-ACEFABB0FBB3}" type="pres">
      <dgm:prSet presAssocID="{9D58D9E4-4BD0-4B76-B992-CCD27F26C4ED}" presName="spacing" presStyleCnt="0"/>
      <dgm:spPr/>
    </dgm:pt>
    <dgm:pt modelId="{679A7E51-7DB2-4945-A5F7-890994E97B6E}" type="pres">
      <dgm:prSet presAssocID="{1F037496-8413-4D40-A0F8-8EA7DA8C1DAD}" presName="composite" presStyleCnt="0"/>
      <dgm:spPr/>
    </dgm:pt>
    <dgm:pt modelId="{72D95F2E-E412-42AD-BA02-5A5C7213B348}" type="pres">
      <dgm:prSet presAssocID="{1F037496-8413-4D40-A0F8-8EA7DA8C1DAD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006B781-7DE6-4540-9159-1101552FE2C7}" type="pres">
      <dgm:prSet presAssocID="{1F037496-8413-4D40-A0F8-8EA7DA8C1DAD}" presName="txShp" presStyleLbl="node1" presStyleIdx="1" presStyleCnt="3">
        <dgm:presLayoutVars>
          <dgm:bulletEnabled val="1"/>
        </dgm:presLayoutVars>
      </dgm:prSet>
      <dgm:spPr/>
    </dgm:pt>
    <dgm:pt modelId="{CF27DD98-8029-46EA-8C8F-B59F19D3BBDE}" type="pres">
      <dgm:prSet presAssocID="{565ECC1E-3D9A-421F-976A-E377B250FE5C}" presName="spacing" presStyleCnt="0"/>
      <dgm:spPr/>
    </dgm:pt>
    <dgm:pt modelId="{C13F552D-D6B0-46D0-958B-8F8134498436}" type="pres">
      <dgm:prSet presAssocID="{516AB852-DF3A-46FF-BC6E-53455BFDFFCB}" presName="composite" presStyleCnt="0"/>
      <dgm:spPr/>
    </dgm:pt>
    <dgm:pt modelId="{62F09F18-839B-43DD-ADAB-1EB3EB8A6CCE}" type="pres">
      <dgm:prSet presAssocID="{516AB852-DF3A-46FF-BC6E-53455BFDFFCB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5484174-28DC-44C2-92BB-EB428E52A7E9}" type="pres">
      <dgm:prSet presAssocID="{516AB852-DF3A-46FF-BC6E-53455BFDFFCB}" presName="txShp" presStyleLbl="node1" presStyleIdx="2" presStyleCnt="3">
        <dgm:presLayoutVars>
          <dgm:bulletEnabled val="1"/>
        </dgm:presLayoutVars>
      </dgm:prSet>
      <dgm:spPr/>
    </dgm:pt>
  </dgm:ptLst>
  <dgm:cxnLst>
    <dgm:cxn modelId="{3AABEF1B-763D-4B45-8533-4AD9E5951911}" type="presOf" srcId="{516AB852-DF3A-46FF-BC6E-53455BFDFFCB}" destId="{95484174-28DC-44C2-92BB-EB428E52A7E9}" srcOrd="0" destOrd="0" presId="urn:microsoft.com/office/officeart/2005/8/layout/vList3"/>
    <dgm:cxn modelId="{067E882D-C87C-40D0-84D1-F14F2344F8B7}" type="presOf" srcId="{215C912A-20D5-495B-B77E-936685D93C78}" destId="{95484174-28DC-44C2-92BB-EB428E52A7E9}" srcOrd="0" destOrd="1" presId="urn:microsoft.com/office/officeart/2005/8/layout/vList3"/>
    <dgm:cxn modelId="{AB2F0642-42D7-4365-9E2A-C8AB8F07F735}" type="presOf" srcId="{14EC6A55-DB99-4EDF-9FC8-703687D8E511}" destId="{3A06B8CF-F3A1-4055-9014-1787E51421E8}" srcOrd="0" destOrd="1" presId="urn:microsoft.com/office/officeart/2005/8/layout/vList3"/>
    <dgm:cxn modelId="{3B5CB66C-CF22-4538-B99E-0C867A1BB40C}" srcId="{F0E813C6-292C-4EFA-9159-29D374BC2CC9}" destId="{14EC6A55-DB99-4EDF-9FC8-703687D8E511}" srcOrd="0" destOrd="0" parTransId="{55271B87-5462-43BA-8333-6C8F1A1159D1}" sibTransId="{1306E0B9-7862-4AE5-A09A-5474EBAC685C}"/>
    <dgm:cxn modelId="{9144CA7B-72DB-458D-A9DC-D1B3BC436E6B}" srcId="{52F5626E-529D-4B77-BCCF-20E8539B3A38}" destId="{1F037496-8413-4D40-A0F8-8EA7DA8C1DAD}" srcOrd="1" destOrd="0" parTransId="{18C7B8F3-A826-4E77-9316-EBED0B53C5C0}" sibTransId="{565ECC1E-3D9A-421F-976A-E377B250FE5C}"/>
    <dgm:cxn modelId="{2224D77D-A708-4E11-A996-DF3DB9971755}" srcId="{52F5626E-529D-4B77-BCCF-20E8539B3A38}" destId="{516AB852-DF3A-46FF-BC6E-53455BFDFFCB}" srcOrd="2" destOrd="0" parTransId="{8E7A98CA-8066-49D0-A5AF-E1FF5B8AD1F2}" sibTransId="{2BD91C0F-64DE-44F6-B1A4-889A3844E290}"/>
    <dgm:cxn modelId="{7A785083-57EE-4F8B-A18F-34238B3A7A77}" type="presOf" srcId="{52F5626E-529D-4B77-BCCF-20E8539B3A38}" destId="{C5EEA36A-0854-4855-9AA0-832837F01669}" srcOrd="0" destOrd="0" presId="urn:microsoft.com/office/officeart/2005/8/layout/vList3"/>
    <dgm:cxn modelId="{B7A3408D-2914-4DE3-89D8-BEAF11B3A921}" type="presOf" srcId="{F0E813C6-292C-4EFA-9159-29D374BC2CC9}" destId="{3A06B8CF-F3A1-4055-9014-1787E51421E8}" srcOrd="0" destOrd="0" presId="urn:microsoft.com/office/officeart/2005/8/layout/vList3"/>
    <dgm:cxn modelId="{2F5D24B2-DD40-4BFC-ACC0-380BBC4D5B81}" type="presOf" srcId="{1F037496-8413-4D40-A0F8-8EA7DA8C1DAD}" destId="{4006B781-7DE6-4540-9159-1101552FE2C7}" srcOrd="0" destOrd="0" presId="urn:microsoft.com/office/officeart/2005/8/layout/vList3"/>
    <dgm:cxn modelId="{5C9791B5-A8A1-44B8-BC83-6EAADFE48DD4}" srcId="{516AB852-DF3A-46FF-BC6E-53455BFDFFCB}" destId="{215C912A-20D5-495B-B77E-936685D93C78}" srcOrd="0" destOrd="0" parTransId="{05584D33-8B88-4728-9F17-DF3B3A89FAEB}" sibTransId="{474C1820-56E0-477C-BB7B-5F4DDCED913E}"/>
    <dgm:cxn modelId="{8C21CCCA-5695-403F-B56D-D1FCC1B4E780}" srcId="{52F5626E-529D-4B77-BCCF-20E8539B3A38}" destId="{F0E813C6-292C-4EFA-9159-29D374BC2CC9}" srcOrd="0" destOrd="0" parTransId="{9A7D1BB9-081B-4623-85B3-74F342249DD4}" sibTransId="{9D58D9E4-4BD0-4B76-B992-CCD27F26C4ED}"/>
    <dgm:cxn modelId="{334A6E94-EDEF-4865-87A1-C0AA6D165593}" type="presParOf" srcId="{C5EEA36A-0854-4855-9AA0-832837F01669}" destId="{17FE3430-27C2-4245-9C55-B46E13B73218}" srcOrd="0" destOrd="0" presId="urn:microsoft.com/office/officeart/2005/8/layout/vList3"/>
    <dgm:cxn modelId="{8039E664-2D66-4ECD-9DFF-617488E47AE1}" type="presParOf" srcId="{17FE3430-27C2-4245-9C55-B46E13B73218}" destId="{80454132-57FA-4F98-AA58-0CE2ED18DC04}" srcOrd="0" destOrd="0" presId="urn:microsoft.com/office/officeart/2005/8/layout/vList3"/>
    <dgm:cxn modelId="{79A72DEB-DE0A-4571-8A94-9B2473462742}" type="presParOf" srcId="{17FE3430-27C2-4245-9C55-B46E13B73218}" destId="{3A06B8CF-F3A1-4055-9014-1787E51421E8}" srcOrd="1" destOrd="0" presId="urn:microsoft.com/office/officeart/2005/8/layout/vList3"/>
    <dgm:cxn modelId="{6015273A-C944-46CC-B605-956CC3949989}" type="presParOf" srcId="{C5EEA36A-0854-4855-9AA0-832837F01669}" destId="{A08131F9-D702-43E5-BBEC-ACEFABB0FBB3}" srcOrd="1" destOrd="0" presId="urn:microsoft.com/office/officeart/2005/8/layout/vList3"/>
    <dgm:cxn modelId="{7D179052-B942-47AF-87AB-0D2E56BA4CDD}" type="presParOf" srcId="{C5EEA36A-0854-4855-9AA0-832837F01669}" destId="{679A7E51-7DB2-4945-A5F7-890994E97B6E}" srcOrd="2" destOrd="0" presId="urn:microsoft.com/office/officeart/2005/8/layout/vList3"/>
    <dgm:cxn modelId="{9400E337-6A3E-4276-9049-EC94575375E5}" type="presParOf" srcId="{679A7E51-7DB2-4945-A5F7-890994E97B6E}" destId="{72D95F2E-E412-42AD-BA02-5A5C7213B348}" srcOrd="0" destOrd="0" presId="urn:microsoft.com/office/officeart/2005/8/layout/vList3"/>
    <dgm:cxn modelId="{881AE735-2D82-489D-8DCD-0EB498172859}" type="presParOf" srcId="{679A7E51-7DB2-4945-A5F7-890994E97B6E}" destId="{4006B781-7DE6-4540-9159-1101552FE2C7}" srcOrd="1" destOrd="0" presId="urn:microsoft.com/office/officeart/2005/8/layout/vList3"/>
    <dgm:cxn modelId="{7D71CCBB-F515-4343-AA36-C52EB2A4BADF}" type="presParOf" srcId="{C5EEA36A-0854-4855-9AA0-832837F01669}" destId="{CF27DD98-8029-46EA-8C8F-B59F19D3BBDE}" srcOrd="3" destOrd="0" presId="urn:microsoft.com/office/officeart/2005/8/layout/vList3"/>
    <dgm:cxn modelId="{A0C78327-F7C3-4188-BA64-8ABF0D279991}" type="presParOf" srcId="{C5EEA36A-0854-4855-9AA0-832837F01669}" destId="{C13F552D-D6B0-46D0-958B-8F8134498436}" srcOrd="4" destOrd="0" presId="urn:microsoft.com/office/officeart/2005/8/layout/vList3"/>
    <dgm:cxn modelId="{F53A2985-E714-4782-859C-9EC66AE44B15}" type="presParOf" srcId="{C13F552D-D6B0-46D0-958B-8F8134498436}" destId="{62F09F18-839B-43DD-ADAB-1EB3EB8A6CCE}" srcOrd="0" destOrd="0" presId="urn:microsoft.com/office/officeart/2005/8/layout/vList3"/>
    <dgm:cxn modelId="{B9C0AFAF-AF19-4767-8351-98375DFD8E72}" type="presParOf" srcId="{C13F552D-D6B0-46D0-958B-8F8134498436}" destId="{95484174-28DC-44C2-92BB-EB428E52A7E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F5626E-529D-4B77-BCCF-20E8539B3A3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9E660B-0FF7-435B-97A7-EA3C3B635D8E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Coordinated Stories</a:t>
          </a:r>
        </a:p>
      </dgm:t>
    </dgm:pt>
    <dgm:pt modelId="{484A3610-E14A-46D4-8F65-09864840E8E1}" type="parTrans" cxnId="{E553BCEF-A3FC-41DE-A24C-448CEB681144}">
      <dgm:prSet/>
      <dgm:spPr/>
      <dgm:t>
        <a:bodyPr/>
        <a:lstStyle/>
        <a:p>
          <a:endParaRPr lang="en-US"/>
        </a:p>
      </dgm:t>
    </dgm:pt>
    <dgm:pt modelId="{9886787B-1CB3-432E-BD50-5E13B4C6D23E}" type="sibTrans" cxnId="{E553BCEF-A3FC-41DE-A24C-448CEB681144}">
      <dgm:prSet/>
      <dgm:spPr/>
      <dgm:t>
        <a:bodyPr/>
        <a:lstStyle/>
        <a:p>
          <a:endParaRPr lang="en-US"/>
        </a:p>
      </dgm:t>
    </dgm:pt>
    <dgm:pt modelId="{D44060A5-4ADC-4EA3-BDBE-A35F43D63D91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historical research</a:t>
          </a:r>
        </a:p>
      </dgm:t>
    </dgm:pt>
    <dgm:pt modelId="{66A68770-C755-4FFB-8A4F-67907762DF52}" type="parTrans" cxnId="{11D021A5-4B48-41FF-A916-5730E0EEED91}">
      <dgm:prSet/>
      <dgm:spPr/>
      <dgm:t>
        <a:bodyPr/>
        <a:lstStyle/>
        <a:p>
          <a:endParaRPr lang="en-US"/>
        </a:p>
      </dgm:t>
    </dgm:pt>
    <dgm:pt modelId="{34D2763C-5500-4478-BD09-89F2AE17C148}" type="sibTrans" cxnId="{11D021A5-4B48-41FF-A916-5730E0EEED91}">
      <dgm:prSet/>
      <dgm:spPr/>
      <dgm:t>
        <a:bodyPr/>
        <a:lstStyle/>
        <a:p>
          <a:endParaRPr lang="en-US"/>
        </a:p>
      </dgm:t>
    </dgm:pt>
    <dgm:pt modelId="{374F0081-5F92-4C5B-B451-EDF6BF028911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Creative and Inclusive Signage</a:t>
          </a:r>
        </a:p>
      </dgm:t>
    </dgm:pt>
    <dgm:pt modelId="{C83799D0-7D72-441E-8731-E7EE7620A57F}" type="parTrans" cxnId="{6C2DDE0E-219F-429B-9AD8-5934CC6DBB7B}">
      <dgm:prSet/>
      <dgm:spPr/>
      <dgm:t>
        <a:bodyPr/>
        <a:lstStyle/>
        <a:p>
          <a:endParaRPr lang="en-US"/>
        </a:p>
      </dgm:t>
    </dgm:pt>
    <dgm:pt modelId="{E31D17B6-92AE-4922-A8FD-DA917B39779C}" type="sibTrans" cxnId="{6C2DDE0E-219F-429B-9AD8-5934CC6DBB7B}">
      <dgm:prSet/>
      <dgm:spPr/>
      <dgm:t>
        <a:bodyPr/>
        <a:lstStyle/>
        <a:p>
          <a:endParaRPr lang="en-US"/>
        </a:p>
      </dgm:t>
    </dgm:pt>
    <dgm:pt modelId="{D01D1D15-EE56-4F93-A76D-748958B2EE82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Exploration</a:t>
          </a:r>
        </a:p>
      </dgm:t>
    </dgm:pt>
    <dgm:pt modelId="{EDFD48E5-5874-43B8-9274-99D3CCC5DB64}" type="parTrans" cxnId="{0D12D6E5-B34E-4894-8D03-7D70A233EF8A}">
      <dgm:prSet/>
      <dgm:spPr/>
      <dgm:t>
        <a:bodyPr/>
        <a:lstStyle/>
        <a:p>
          <a:endParaRPr lang="en-US"/>
        </a:p>
      </dgm:t>
    </dgm:pt>
    <dgm:pt modelId="{A4008D8E-1A4B-4917-BEBD-4C3FCAE00965}" type="sibTrans" cxnId="{0D12D6E5-B34E-4894-8D03-7D70A233EF8A}">
      <dgm:prSet/>
      <dgm:spPr/>
      <dgm:t>
        <a:bodyPr/>
        <a:lstStyle/>
        <a:p>
          <a:endParaRPr lang="en-US"/>
        </a:p>
      </dgm:t>
    </dgm:pt>
    <dgm:pt modelId="{7CC4840F-3A92-4D77-B18C-D95E50CA7D28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Grand Connection</a:t>
          </a:r>
        </a:p>
      </dgm:t>
    </dgm:pt>
    <dgm:pt modelId="{3FFE11A4-8EEC-4C99-B61D-A3794F503FEB}" type="parTrans" cxnId="{CF31393D-636E-4E4A-B972-69D940E878C6}">
      <dgm:prSet/>
      <dgm:spPr/>
      <dgm:t>
        <a:bodyPr/>
        <a:lstStyle/>
        <a:p>
          <a:endParaRPr lang="en-US"/>
        </a:p>
      </dgm:t>
    </dgm:pt>
    <dgm:pt modelId="{C55175EE-3890-415E-949F-6B6BD1D8F24B}" type="sibTrans" cxnId="{CF31393D-636E-4E4A-B972-69D940E878C6}">
      <dgm:prSet/>
      <dgm:spPr/>
      <dgm:t>
        <a:bodyPr/>
        <a:lstStyle/>
        <a:p>
          <a:endParaRPr lang="en-US"/>
        </a:p>
      </dgm:t>
    </dgm:pt>
    <dgm:pt modelId="{C5EEA36A-0854-4855-9AA0-832837F01669}" type="pres">
      <dgm:prSet presAssocID="{52F5626E-529D-4B77-BCCF-20E8539B3A38}" presName="linearFlow" presStyleCnt="0">
        <dgm:presLayoutVars>
          <dgm:dir/>
          <dgm:resizeHandles val="exact"/>
        </dgm:presLayoutVars>
      </dgm:prSet>
      <dgm:spPr/>
    </dgm:pt>
    <dgm:pt modelId="{64EA2A6B-9B68-4C9B-88E1-293450487F38}" type="pres">
      <dgm:prSet presAssocID="{659E660B-0FF7-435B-97A7-EA3C3B635D8E}" presName="composite" presStyleCnt="0"/>
      <dgm:spPr/>
    </dgm:pt>
    <dgm:pt modelId="{218CD328-70DC-4BD6-96D6-18D437C35595}" type="pres">
      <dgm:prSet presAssocID="{659E660B-0FF7-435B-97A7-EA3C3B635D8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DB9B4B2-331B-4E06-8F46-8DE2998469ED}" type="pres">
      <dgm:prSet presAssocID="{659E660B-0FF7-435B-97A7-EA3C3B635D8E}" presName="txShp" presStyleLbl="node1" presStyleIdx="0" presStyleCnt="3" custLinFactNeighborY="92">
        <dgm:presLayoutVars>
          <dgm:bulletEnabled val="1"/>
        </dgm:presLayoutVars>
      </dgm:prSet>
      <dgm:spPr/>
    </dgm:pt>
    <dgm:pt modelId="{73E765AF-5F59-4AE6-A2E9-15F3C3A02E78}" type="pres">
      <dgm:prSet presAssocID="{9886787B-1CB3-432E-BD50-5E13B4C6D23E}" presName="spacing" presStyleCnt="0"/>
      <dgm:spPr/>
    </dgm:pt>
    <dgm:pt modelId="{460AFED3-B3D4-4DD0-B933-6BB95E58CB56}" type="pres">
      <dgm:prSet presAssocID="{374F0081-5F92-4C5B-B451-EDF6BF028911}" presName="composite" presStyleCnt="0"/>
      <dgm:spPr/>
    </dgm:pt>
    <dgm:pt modelId="{9DD8D091-6249-4239-8C18-A542B6B211AF}" type="pres">
      <dgm:prSet presAssocID="{374F0081-5F92-4C5B-B451-EDF6BF028911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EA73B16-E865-4AAC-90E4-07A9AB4A5988}" type="pres">
      <dgm:prSet presAssocID="{374F0081-5F92-4C5B-B451-EDF6BF028911}" presName="txShp" presStyleLbl="node1" presStyleIdx="1" presStyleCnt="3" custLinFactNeighborY="92">
        <dgm:presLayoutVars>
          <dgm:bulletEnabled val="1"/>
        </dgm:presLayoutVars>
      </dgm:prSet>
      <dgm:spPr/>
    </dgm:pt>
    <dgm:pt modelId="{F194013D-4ACF-46D6-B7BA-48F720857FCA}" type="pres">
      <dgm:prSet presAssocID="{E31D17B6-92AE-4922-A8FD-DA917B39779C}" presName="spacing" presStyleCnt="0"/>
      <dgm:spPr/>
    </dgm:pt>
    <dgm:pt modelId="{049A98BC-B963-42C0-9D48-8C680D799F56}" type="pres">
      <dgm:prSet presAssocID="{D01D1D15-EE56-4F93-A76D-748958B2EE82}" presName="composite" presStyleCnt="0"/>
      <dgm:spPr/>
    </dgm:pt>
    <dgm:pt modelId="{F8E6A741-71AE-436E-A2AF-62B185B89ECC}" type="pres">
      <dgm:prSet presAssocID="{D01D1D15-EE56-4F93-A76D-748958B2EE8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8950FEF-1CAC-42FC-8E7E-052543CF857B}" type="pres">
      <dgm:prSet presAssocID="{D01D1D15-EE56-4F93-A76D-748958B2EE82}" presName="txShp" presStyleLbl="node1" presStyleIdx="2" presStyleCnt="3">
        <dgm:presLayoutVars>
          <dgm:bulletEnabled val="1"/>
        </dgm:presLayoutVars>
      </dgm:prSet>
      <dgm:spPr/>
    </dgm:pt>
  </dgm:ptLst>
  <dgm:cxnLst>
    <dgm:cxn modelId="{6C2DDE0E-219F-429B-9AD8-5934CC6DBB7B}" srcId="{52F5626E-529D-4B77-BCCF-20E8539B3A38}" destId="{374F0081-5F92-4C5B-B451-EDF6BF028911}" srcOrd="1" destOrd="0" parTransId="{C83799D0-7D72-441E-8731-E7EE7620A57F}" sibTransId="{E31D17B6-92AE-4922-A8FD-DA917B39779C}"/>
    <dgm:cxn modelId="{DA780310-EA50-4E38-B0C6-C771B8D29625}" type="presOf" srcId="{7CC4840F-3A92-4D77-B18C-D95E50CA7D28}" destId="{A8950FEF-1CAC-42FC-8E7E-052543CF857B}" srcOrd="0" destOrd="1" presId="urn:microsoft.com/office/officeart/2005/8/layout/vList3"/>
    <dgm:cxn modelId="{CF31393D-636E-4E4A-B972-69D940E878C6}" srcId="{D01D1D15-EE56-4F93-A76D-748958B2EE82}" destId="{7CC4840F-3A92-4D77-B18C-D95E50CA7D28}" srcOrd="0" destOrd="0" parTransId="{3FFE11A4-8EEC-4C99-B61D-A3794F503FEB}" sibTransId="{C55175EE-3890-415E-949F-6B6BD1D8F24B}"/>
    <dgm:cxn modelId="{17EA365F-3C28-45C5-8152-7FA586810CC6}" type="presOf" srcId="{D01D1D15-EE56-4F93-A76D-748958B2EE82}" destId="{A8950FEF-1CAC-42FC-8E7E-052543CF857B}" srcOrd="0" destOrd="0" presId="urn:microsoft.com/office/officeart/2005/8/layout/vList3"/>
    <dgm:cxn modelId="{A7B1C655-F020-4D51-9E1C-E6A9C7FDB1F7}" type="presOf" srcId="{D44060A5-4ADC-4EA3-BDBE-A35F43D63D91}" destId="{EDB9B4B2-331B-4E06-8F46-8DE2998469ED}" srcOrd="0" destOrd="1" presId="urn:microsoft.com/office/officeart/2005/8/layout/vList3"/>
    <dgm:cxn modelId="{7A785083-57EE-4F8B-A18F-34238B3A7A77}" type="presOf" srcId="{52F5626E-529D-4B77-BCCF-20E8539B3A38}" destId="{C5EEA36A-0854-4855-9AA0-832837F01669}" srcOrd="0" destOrd="0" presId="urn:microsoft.com/office/officeart/2005/8/layout/vList3"/>
    <dgm:cxn modelId="{11D021A5-4B48-41FF-A916-5730E0EEED91}" srcId="{659E660B-0FF7-435B-97A7-EA3C3B635D8E}" destId="{D44060A5-4ADC-4EA3-BDBE-A35F43D63D91}" srcOrd="0" destOrd="0" parTransId="{66A68770-C755-4FFB-8A4F-67907762DF52}" sibTransId="{34D2763C-5500-4478-BD09-89F2AE17C148}"/>
    <dgm:cxn modelId="{0D12D6E5-B34E-4894-8D03-7D70A233EF8A}" srcId="{52F5626E-529D-4B77-BCCF-20E8539B3A38}" destId="{D01D1D15-EE56-4F93-A76D-748958B2EE82}" srcOrd="2" destOrd="0" parTransId="{EDFD48E5-5874-43B8-9274-99D3CCC5DB64}" sibTransId="{A4008D8E-1A4B-4917-BEBD-4C3FCAE00965}"/>
    <dgm:cxn modelId="{98B838EB-CD6E-4B41-9E52-BD5B88A6AB3E}" type="presOf" srcId="{659E660B-0FF7-435B-97A7-EA3C3B635D8E}" destId="{EDB9B4B2-331B-4E06-8F46-8DE2998469ED}" srcOrd="0" destOrd="0" presId="urn:microsoft.com/office/officeart/2005/8/layout/vList3"/>
    <dgm:cxn modelId="{E553BCEF-A3FC-41DE-A24C-448CEB681144}" srcId="{52F5626E-529D-4B77-BCCF-20E8539B3A38}" destId="{659E660B-0FF7-435B-97A7-EA3C3B635D8E}" srcOrd="0" destOrd="0" parTransId="{484A3610-E14A-46D4-8F65-09864840E8E1}" sibTransId="{9886787B-1CB3-432E-BD50-5E13B4C6D23E}"/>
    <dgm:cxn modelId="{FFCE3DFB-F96C-4880-8759-EC2497019D4B}" type="presOf" srcId="{374F0081-5F92-4C5B-B451-EDF6BF028911}" destId="{5EA73B16-E865-4AAC-90E4-07A9AB4A5988}" srcOrd="0" destOrd="0" presId="urn:microsoft.com/office/officeart/2005/8/layout/vList3"/>
    <dgm:cxn modelId="{F6999FA9-2A55-4018-BCEB-A5ED40B29EEA}" type="presParOf" srcId="{C5EEA36A-0854-4855-9AA0-832837F01669}" destId="{64EA2A6B-9B68-4C9B-88E1-293450487F38}" srcOrd="0" destOrd="0" presId="urn:microsoft.com/office/officeart/2005/8/layout/vList3"/>
    <dgm:cxn modelId="{4410533E-973D-434F-BFCF-8DC9398502D1}" type="presParOf" srcId="{64EA2A6B-9B68-4C9B-88E1-293450487F38}" destId="{218CD328-70DC-4BD6-96D6-18D437C35595}" srcOrd="0" destOrd="0" presId="urn:microsoft.com/office/officeart/2005/8/layout/vList3"/>
    <dgm:cxn modelId="{CD48689E-1DFA-489B-8EC6-E68A8E00B546}" type="presParOf" srcId="{64EA2A6B-9B68-4C9B-88E1-293450487F38}" destId="{EDB9B4B2-331B-4E06-8F46-8DE2998469ED}" srcOrd="1" destOrd="0" presId="urn:microsoft.com/office/officeart/2005/8/layout/vList3"/>
    <dgm:cxn modelId="{71A0ADF5-E799-48DC-BCB4-61BD3317D87C}" type="presParOf" srcId="{C5EEA36A-0854-4855-9AA0-832837F01669}" destId="{73E765AF-5F59-4AE6-A2E9-15F3C3A02E78}" srcOrd="1" destOrd="0" presId="urn:microsoft.com/office/officeart/2005/8/layout/vList3"/>
    <dgm:cxn modelId="{CF939703-692A-484C-9717-9E882F36FCF7}" type="presParOf" srcId="{C5EEA36A-0854-4855-9AA0-832837F01669}" destId="{460AFED3-B3D4-4DD0-B933-6BB95E58CB56}" srcOrd="2" destOrd="0" presId="urn:microsoft.com/office/officeart/2005/8/layout/vList3"/>
    <dgm:cxn modelId="{16F419CB-F9D6-410C-903E-A5F447AE128B}" type="presParOf" srcId="{460AFED3-B3D4-4DD0-B933-6BB95E58CB56}" destId="{9DD8D091-6249-4239-8C18-A542B6B211AF}" srcOrd="0" destOrd="0" presId="urn:microsoft.com/office/officeart/2005/8/layout/vList3"/>
    <dgm:cxn modelId="{B8001AEC-2874-47AA-97BD-ED3A5878232B}" type="presParOf" srcId="{460AFED3-B3D4-4DD0-B933-6BB95E58CB56}" destId="{5EA73B16-E865-4AAC-90E4-07A9AB4A5988}" srcOrd="1" destOrd="0" presId="urn:microsoft.com/office/officeart/2005/8/layout/vList3"/>
    <dgm:cxn modelId="{9116C520-A60A-41DB-8383-C13F8E6EA016}" type="presParOf" srcId="{C5EEA36A-0854-4855-9AA0-832837F01669}" destId="{F194013D-4ACF-46D6-B7BA-48F720857FCA}" srcOrd="3" destOrd="0" presId="urn:microsoft.com/office/officeart/2005/8/layout/vList3"/>
    <dgm:cxn modelId="{4C6D81FE-EDDD-4746-A1D0-012F4A862716}" type="presParOf" srcId="{C5EEA36A-0854-4855-9AA0-832837F01669}" destId="{049A98BC-B963-42C0-9D48-8C680D799F56}" srcOrd="4" destOrd="0" presId="urn:microsoft.com/office/officeart/2005/8/layout/vList3"/>
    <dgm:cxn modelId="{F7602EDF-FCC1-4A3C-937A-D2DE9B1CEE18}" type="presParOf" srcId="{049A98BC-B963-42C0-9D48-8C680D799F56}" destId="{F8E6A741-71AE-436E-A2AF-62B185B89ECC}" srcOrd="0" destOrd="0" presId="urn:microsoft.com/office/officeart/2005/8/layout/vList3"/>
    <dgm:cxn modelId="{29FD85AA-74C7-45B3-9AC2-17FFF98BBBB7}" type="presParOf" srcId="{049A98BC-B963-42C0-9D48-8C680D799F56}" destId="{A8950FEF-1CAC-42FC-8E7E-052543CF857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F5626E-529D-4B77-BCCF-20E8539B3A3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6AE8D3-4367-49AF-8F3A-EB46FD15E03C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Checkpoints</a:t>
          </a:r>
        </a:p>
      </dgm:t>
    </dgm:pt>
    <dgm:pt modelId="{1AC985B8-17D8-4C5D-B8CF-26FBF7A4CDC8}" type="parTrans" cxnId="{1CAD5914-8651-4D24-9D8B-C9B7068F87BB}">
      <dgm:prSet/>
      <dgm:spPr/>
      <dgm:t>
        <a:bodyPr/>
        <a:lstStyle/>
        <a:p>
          <a:endParaRPr lang="en-US"/>
        </a:p>
      </dgm:t>
    </dgm:pt>
    <dgm:pt modelId="{A1DBD45B-F36D-452D-90D2-6BEA5397301D}" type="sibTrans" cxnId="{1CAD5914-8651-4D24-9D8B-C9B7068F87BB}">
      <dgm:prSet/>
      <dgm:spPr/>
      <dgm:t>
        <a:bodyPr/>
        <a:lstStyle/>
        <a:p>
          <a:endParaRPr lang="en-US"/>
        </a:p>
      </dgm:t>
    </dgm:pt>
    <dgm:pt modelId="{49B4B19A-F695-41D5-94F5-50B51AA08740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Provides sense of progression</a:t>
          </a:r>
        </a:p>
      </dgm:t>
    </dgm:pt>
    <dgm:pt modelId="{842EA3F5-4491-4F91-B53A-07C0B2B79C33}" type="parTrans" cxnId="{8E8FACB0-FA93-491A-8B6F-1DA97FC7905B}">
      <dgm:prSet/>
      <dgm:spPr/>
      <dgm:t>
        <a:bodyPr/>
        <a:lstStyle/>
        <a:p>
          <a:endParaRPr lang="en-US"/>
        </a:p>
      </dgm:t>
    </dgm:pt>
    <dgm:pt modelId="{8E906B9A-8B49-4DF6-B30C-431D22FE5813}" type="sibTrans" cxnId="{8E8FACB0-FA93-491A-8B6F-1DA97FC7905B}">
      <dgm:prSet/>
      <dgm:spPr/>
      <dgm:t>
        <a:bodyPr/>
        <a:lstStyle/>
        <a:p>
          <a:endParaRPr lang="en-US"/>
        </a:p>
      </dgm:t>
    </dgm:pt>
    <dgm:pt modelId="{A7D0377D-DF48-4759-8015-521C69771FFF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Crossroads</a:t>
          </a:r>
        </a:p>
      </dgm:t>
    </dgm:pt>
    <dgm:pt modelId="{2D6B6B3F-935E-4DED-894B-835B0E299371}" type="parTrans" cxnId="{175BFEAA-0EB2-4AF7-8F55-3B01960C2856}">
      <dgm:prSet/>
      <dgm:spPr/>
      <dgm:t>
        <a:bodyPr/>
        <a:lstStyle/>
        <a:p>
          <a:endParaRPr lang="en-US"/>
        </a:p>
      </dgm:t>
    </dgm:pt>
    <dgm:pt modelId="{50FD9EFF-7110-4566-A33B-25CBAFBC6561}" type="sibTrans" cxnId="{175BFEAA-0EB2-4AF7-8F55-3B01960C2856}">
      <dgm:prSet/>
      <dgm:spPr/>
      <dgm:t>
        <a:bodyPr/>
        <a:lstStyle/>
        <a:p>
          <a:endParaRPr lang="en-US"/>
        </a:p>
      </dgm:t>
    </dgm:pt>
    <dgm:pt modelId="{49190405-9D9D-4F72-9C34-66BB65DAFA40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Confluence between infrastructure and places</a:t>
          </a:r>
        </a:p>
      </dgm:t>
    </dgm:pt>
    <dgm:pt modelId="{53B79974-E95F-40C3-AEB5-1B88A0C8B55A}" type="parTrans" cxnId="{E2F1BF65-0D57-4643-ADB2-495B2BB30370}">
      <dgm:prSet/>
      <dgm:spPr/>
      <dgm:t>
        <a:bodyPr/>
        <a:lstStyle/>
        <a:p>
          <a:endParaRPr lang="en-US"/>
        </a:p>
      </dgm:t>
    </dgm:pt>
    <dgm:pt modelId="{D7CDFF9F-0283-4C36-8CE3-DA4C15DEAC85}" type="sibTrans" cxnId="{E2F1BF65-0D57-4643-ADB2-495B2BB30370}">
      <dgm:prSet/>
      <dgm:spPr/>
      <dgm:t>
        <a:bodyPr/>
        <a:lstStyle/>
        <a:p>
          <a:endParaRPr lang="en-US"/>
        </a:p>
      </dgm:t>
    </dgm:pt>
    <dgm:pt modelId="{485BBD9D-7B07-4079-8326-D242D16FC0FA}">
      <dgm:prSet phldrT="[Text]"/>
      <dgm:spPr>
        <a:solidFill>
          <a:srgbClr val="188577"/>
        </a:solidFill>
      </dgm:spPr>
      <dgm:t>
        <a:bodyPr/>
        <a:lstStyle/>
        <a:p>
          <a:endParaRPr lang="en-US">
            <a:latin typeface="Flagship Slab" pitchFamily="50" charset="0"/>
          </a:endParaRPr>
        </a:p>
      </dgm:t>
    </dgm:pt>
    <dgm:pt modelId="{453BC6C7-9D69-4220-96E9-32F6402872E9}" type="parTrans" cxnId="{B06369A6-1326-4C09-B267-760C82DE22E2}">
      <dgm:prSet/>
      <dgm:spPr/>
      <dgm:t>
        <a:bodyPr/>
        <a:lstStyle/>
        <a:p>
          <a:endParaRPr lang="en-US"/>
        </a:p>
      </dgm:t>
    </dgm:pt>
    <dgm:pt modelId="{5FA22337-88AD-4654-AA06-9A5F66CA409C}" type="sibTrans" cxnId="{B06369A6-1326-4C09-B267-760C82DE22E2}">
      <dgm:prSet/>
      <dgm:spPr/>
      <dgm:t>
        <a:bodyPr/>
        <a:lstStyle/>
        <a:p>
          <a:endParaRPr lang="en-US"/>
        </a:p>
      </dgm:t>
    </dgm:pt>
    <dgm:pt modelId="{E49B05EF-2D30-4B19-9D44-EE817AA9B29A}">
      <dgm:prSet phldrT="[Text]"/>
      <dgm:spPr>
        <a:solidFill>
          <a:srgbClr val="188577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Assist in wayfinding</a:t>
          </a:r>
        </a:p>
      </dgm:t>
    </dgm:pt>
    <dgm:pt modelId="{C75C8DD8-EFDA-4C32-904A-9D6787AC19E8}" type="parTrans" cxnId="{74AE4763-FADC-4F00-9CAC-AC60CB4894C6}">
      <dgm:prSet/>
      <dgm:spPr/>
      <dgm:t>
        <a:bodyPr/>
        <a:lstStyle/>
        <a:p>
          <a:endParaRPr lang="en-US"/>
        </a:p>
      </dgm:t>
    </dgm:pt>
    <dgm:pt modelId="{B5938209-5287-4A38-8966-F26C61D9984A}" type="sibTrans" cxnId="{74AE4763-FADC-4F00-9CAC-AC60CB4894C6}">
      <dgm:prSet/>
      <dgm:spPr/>
      <dgm:t>
        <a:bodyPr/>
        <a:lstStyle/>
        <a:p>
          <a:endParaRPr lang="en-US"/>
        </a:p>
      </dgm:t>
    </dgm:pt>
    <dgm:pt modelId="{C5EEA36A-0854-4855-9AA0-832837F01669}" type="pres">
      <dgm:prSet presAssocID="{52F5626E-529D-4B77-BCCF-20E8539B3A38}" presName="linearFlow" presStyleCnt="0">
        <dgm:presLayoutVars>
          <dgm:dir/>
          <dgm:resizeHandles val="exact"/>
        </dgm:presLayoutVars>
      </dgm:prSet>
      <dgm:spPr/>
    </dgm:pt>
    <dgm:pt modelId="{E6E1B60E-492B-4C5C-8133-6B7A5DEC9FE7}" type="pres">
      <dgm:prSet presAssocID="{F06AE8D3-4367-49AF-8F3A-EB46FD15E03C}" presName="composite" presStyleCnt="0"/>
      <dgm:spPr/>
    </dgm:pt>
    <dgm:pt modelId="{916BD75B-D731-4B1B-8C25-A99F9C530968}" type="pres">
      <dgm:prSet presAssocID="{F06AE8D3-4367-49AF-8F3A-EB46FD15E03C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3C376C-EAED-49AE-8E4C-6CF93F657E0C}" type="pres">
      <dgm:prSet presAssocID="{F06AE8D3-4367-49AF-8F3A-EB46FD15E03C}" presName="txShp" presStyleLbl="node1" presStyleIdx="0" presStyleCnt="2">
        <dgm:presLayoutVars>
          <dgm:bulletEnabled val="1"/>
        </dgm:presLayoutVars>
      </dgm:prSet>
      <dgm:spPr/>
    </dgm:pt>
    <dgm:pt modelId="{2E4D015D-5AEF-487C-82BB-D02F98D4D863}" type="pres">
      <dgm:prSet presAssocID="{A1DBD45B-F36D-452D-90D2-6BEA5397301D}" presName="spacing" presStyleCnt="0"/>
      <dgm:spPr/>
    </dgm:pt>
    <dgm:pt modelId="{3857422C-55AD-40B5-8D88-62F20B4E9FB7}" type="pres">
      <dgm:prSet presAssocID="{A7D0377D-DF48-4759-8015-521C69771FFF}" presName="composite" presStyleCnt="0"/>
      <dgm:spPr/>
    </dgm:pt>
    <dgm:pt modelId="{C80D5D5A-6B6B-4C6E-B7BA-150F2FD4A792}" type="pres">
      <dgm:prSet presAssocID="{A7D0377D-DF48-4759-8015-521C69771FFF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0BDE89A-E6A8-4DED-A453-896898822D1D}" type="pres">
      <dgm:prSet presAssocID="{A7D0377D-DF48-4759-8015-521C69771FFF}" presName="txShp" presStyleLbl="node1" presStyleIdx="1" presStyleCnt="2">
        <dgm:presLayoutVars>
          <dgm:bulletEnabled val="1"/>
        </dgm:presLayoutVars>
      </dgm:prSet>
      <dgm:spPr/>
    </dgm:pt>
  </dgm:ptLst>
  <dgm:cxnLst>
    <dgm:cxn modelId="{F2030F0E-864A-4F39-9826-03E7A3EF3DB9}" type="presOf" srcId="{485BBD9D-7B07-4079-8326-D242D16FC0FA}" destId="{40BDE89A-E6A8-4DED-A453-896898822D1D}" srcOrd="0" destOrd="2" presId="urn:microsoft.com/office/officeart/2005/8/layout/vList3"/>
    <dgm:cxn modelId="{1CAD5914-8651-4D24-9D8B-C9B7068F87BB}" srcId="{52F5626E-529D-4B77-BCCF-20E8539B3A38}" destId="{F06AE8D3-4367-49AF-8F3A-EB46FD15E03C}" srcOrd="0" destOrd="0" parTransId="{1AC985B8-17D8-4C5D-B8CF-26FBF7A4CDC8}" sibTransId="{A1DBD45B-F36D-452D-90D2-6BEA5397301D}"/>
    <dgm:cxn modelId="{74AE4763-FADC-4F00-9CAC-AC60CB4894C6}" srcId="{F06AE8D3-4367-49AF-8F3A-EB46FD15E03C}" destId="{E49B05EF-2D30-4B19-9D44-EE817AA9B29A}" srcOrd="1" destOrd="0" parTransId="{C75C8DD8-EFDA-4C32-904A-9D6787AC19E8}" sibTransId="{B5938209-5287-4A38-8966-F26C61D9984A}"/>
    <dgm:cxn modelId="{E2F1BF65-0D57-4643-ADB2-495B2BB30370}" srcId="{A7D0377D-DF48-4759-8015-521C69771FFF}" destId="{49190405-9D9D-4F72-9C34-66BB65DAFA40}" srcOrd="0" destOrd="0" parTransId="{53B79974-E95F-40C3-AEB5-1B88A0C8B55A}" sibTransId="{D7CDFF9F-0283-4C36-8CE3-DA4C15DEAC85}"/>
    <dgm:cxn modelId="{2F891E67-6271-44C8-9E2C-C318219671AD}" type="presOf" srcId="{E49B05EF-2D30-4B19-9D44-EE817AA9B29A}" destId="{D03C376C-EAED-49AE-8E4C-6CF93F657E0C}" srcOrd="0" destOrd="2" presId="urn:microsoft.com/office/officeart/2005/8/layout/vList3"/>
    <dgm:cxn modelId="{84FF3C54-8DFD-4F51-BC19-D60E460DD7D5}" type="presOf" srcId="{F06AE8D3-4367-49AF-8F3A-EB46FD15E03C}" destId="{D03C376C-EAED-49AE-8E4C-6CF93F657E0C}" srcOrd="0" destOrd="0" presId="urn:microsoft.com/office/officeart/2005/8/layout/vList3"/>
    <dgm:cxn modelId="{68B91259-1C38-4016-A61A-E0C43D433A17}" type="presOf" srcId="{49B4B19A-F695-41D5-94F5-50B51AA08740}" destId="{D03C376C-EAED-49AE-8E4C-6CF93F657E0C}" srcOrd="0" destOrd="1" presId="urn:microsoft.com/office/officeart/2005/8/layout/vList3"/>
    <dgm:cxn modelId="{7A785083-57EE-4F8B-A18F-34238B3A7A77}" type="presOf" srcId="{52F5626E-529D-4B77-BCCF-20E8539B3A38}" destId="{C5EEA36A-0854-4855-9AA0-832837F01669}" srcOrd="0" destOrd="0" presId="urn:microsoft.com/office/officeart/2005/8/layout/vList3"/>
    <dgm:cxn modelId="{1A32C18C-0240-42C0-A764-8CD84B1E0A59}" type="presOf" srcId="{A7D0377D-DF48-4759-8015-521C69771FFF}" destId="{40BDE89A-E6A8-4DED-A453-896898822D1D}" srcOrd="0" destOrd="0" presId="urn:microsoft.com/office/officeart/2005/8/layout/vList3"/>
    <dgm:cxn modelId="{B06369A6-1326-4C09-B267-760C82DE22E2}" srcId="{A7D0377D-DF48-4759-8015-521C69771FFF}" destId="{485BBD9D-7B07-4079-8326-D242D16FC0FA}" srcOrd="1" destOrd="0" parTransId="{453BC6C7-9D69-4220-96E9-32F6402872E9}" sibTransId="{5FA22337-88AD-4654-AA06-9A5F66CA409C}"/>
    <dgm:cxn modelId="{175BFEAA-0EB2-4AF7-8F55-3B01960C2856}" srcId="{52F5626E-529D-4B77-BCCF-20E8539B3A38}" destId="{A7D0377D-DF48-4759-8015-521C69771FFF}" srcOrd="1" destOrd="0" parTransId="{2D6B6B3F-935E-4DED-894B-835B0E299371}" sibTransId="{50FD9EFF-7110-4566-A33B-25CBAFBC6561}"/>
    <dgm:cxn modelId="{8E8FACB0-FA93-491A-8B6F-1DA97FC7905B}" srcId="{F06AE8D3-4367-49AF-8F3A-EB46FD15E03C}" destId="{49B4B19A-F695-41D5-94F5-50B51AA08740}" srcOrd="0" destOrd="0" parTransId="{842EA3F5-4491-4F91-B53A-07C0B2B79C33}" sibTransId="{8E906B9A-8B49-4DF6-B30C-431D22FE5813}"/>
    <dgm:cxn modelId="{500E84EF-6CD3-4124-B405-9C8EC4EDD40F}" type="presOf" srcId="{49190405-9D9D-4F72-9C34-66BB65DAFA40}" destId="{40BDE89A-E6A8-4DED-A453-896898822D1D}" srcOrd="0" destOrd="1" presId="urn:microsoft.com/office/officeart/2005/8/layout/vList3"/>
    <dgm:cxn modelId="{A0C005E1-85BA-4040-8629-5443B0E43EAD}" type="presParOf" srcId="{C5EEA36A-0854-4855-9AA0-832837F01669}" destId="{E6E1B60E-492B-4C5C-8133-6B7A5DEC9FE7}" srcOrd="0" destOrd="0" presId="urn:microsoft.com/office/officeart/2005/8/layout/vList3"/>
    <dgm:cxn modelId="{88796180-8D4F-498E-BA8A-41EBAE890CFF}" type="presParOf" srcId="{E6E1B60E-492B-4C5C-8133-6B7A5DEC9FE7}" destId="{916BD75B-D731-4B1B-8C25-A99F9C530968}" srcOrd="0" destOrd="0" presId="urn:microsoft.com/office/officeart/2005/8/layout/vList3"/>
    <dgm:cxn modelId="{6148A6E1-EB94-4B0F-9A8E-B0545FFA7FA9}" type="presParOf" srcId="{E6E1B60E-492B-4C5C-8133-6B7A5DEC9FE7}" destId="{D03C376C-EAED-49AE-8E4C-6CF93F657E0C}" srcOrd="1" destOrd="0" presId="urn:microsoft.com/office/officeart/2005/8/layout/vList3"/>
    <dgm:cxn modelId="{DE41FA7B-34B0-441E-8CFB-43F451422AB6}" type="presParOf" srcId="{C5EEA36A-0854-4855-9AA0-832837F01669}" destId="{2E4D015D-5AEF-487C-82BB-D02F98D4D863}" srcOrd="1" destOrd="0" presId="urn:microsoft.com/office/officeart/2005/8/layout/vList3"/>
    <dgm:cxn modelId="{60BDB9F7-5775-467D-9803-54794BA2B11C}" type="presParOf" srcId="{C5EEA36A-0854-4855-9AA0-832837F01669}" destId="{3857422C-55AD-40B5-8D88-62F20B4E9FB7}" srcOrd="2" destOrd="0" presId="urn:microsoft.com/office/officeart/2005/8/layout/vList3"/>
    <dgm:cxn modelId="{DDB3ACF8-E3FA-4902-A337-A3F3781DBB4A}" type="presParOf" srcId="{3857422C-55AD-40B5-8D88-62F20B4E9FB7}" destId="{C80D5D5A-6B6B-4C6E-B7BA-150F2FD4A792}" srcOrd="0" destOrd="0" presId="urn:microsoft.com/office/officeart/2005/8/layout/vList3"/>
    <dgm:cxn modelId="{13A5E875-8058-42D7-91C4-5F11B768B0CF}" type="presParOf" srcId="{3857422C-55AD-40B5-8D88-62F20B4E9FB7}" destId="{40BDE89A-E6A8-4DED-A453-896898822D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F5626E-529D-4B77-BCCF-20E8539B3A3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DC6504-F75B-404E-AF9A-79BDF4D236C4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All-weather and all-day access</a:t>
          </a:r>
        </a:p>
      </dgm:t>
    </dgm:pt>
    <dgm:pt modelId="{9A1A8FE5-899B-4393-B81C-6DBF1AEF903D}" type="parTrans" cxnId="{CF92D3D6-A2F4-42C7-A078-8FF9FF639F36}">
      <dgm:prSet/>
      <dgm:spPr/>
      <dgm:t>
        <a:bodyPr/>
        <a:lstStyle/>
        <a:p>
          <a:endParaRPr lang="en-US"/>
        </a:p>
      </dgm:t>
    </dgm:pt>
    <dgm:pt modelId="{A4CC51B4-9B88-4803-8479-1850EAA73DE7}" type="sibTrans" cxnId="{CF92D3D6-A2F4-42C7-A078-8FF9FF639F36}">
      <dgm:prSet/>
      <dgm:spPr/>
      <dgm:t>
        <a:bodyPr/>
        <a:lstStyle/>
        <a:p>
          <a:endParaRPr lang="en-US"/>
        </a:p>
      </dgm:t>
    </dgm:pt>
    <dgm:pt modelId="{69DF98B6-5857-479D-89E6-9993285879FD}">
      <dgm:prSet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leisure research</a:t>
          </a:r>
        </a:p>
      </dgm:t>
    </dgm:pt>
    <dgm:pt modelId="{15E6E05F-8402-48D6-8364-2EA60F616D66}" type="parTrans" cxnId="{324B0E11-9A0A-4FF3-8D21-AC52B2B0DEFA}">
      <dgm:prSet/>
      <dgm:spPr/>
      <dgm:t>
        <a:bodyPr/>
        <a:lstStyle/>
        <a:p>
          <a:endParaRPr lang="en-US"/>
        </a:p>
      </dgm:t>
    </dgm:pt>
    <dgm:pt modelId="{7BDBA8E8-45EF-4AA3-B023-46DC994786C7}" type="sibTrans" cxnId="{324B0E11-9A0A-4FF3-8D21-AC52B2B0DEFA}">
      <dgm:prSet/>
      <dgm:spPr/>
      <dgm:t>
        <a:bodyPr/>
        <a:lstStyle/>
        <a:p>
          <a:endParaRPr lang="en-US"/>
        </a:p>
      </dgm:t>
    </dgm:pt>
    <dgm:pt modelId="{62182E93-190B-4F10-83AB-FE2847A639EF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Commuting and Bike Routes</a:t>
          </a:r>
        </a:p>
      </dgm:t>
    </dgm:pt>
    <dgm:pt modelId="{FA3932B9-E802-4ACF-9409-139C4041CE62}" type="parTrans" cxnId="{6E98E254-5921-4ED0-ACC5-6B1008053171}">
      <dgm:prSet/>
      <dgm:spPr/>
      <dgm:t>
        <a:bodyPr/>
        <a:lstStyle/>
        <a:p>
          <a:endParaRPr lang="en-US"/>
        </a:p>
      </dgm:t>
    </dgm:pt>
    <dgm:pt modelId="{44635FFA-9A75-4B2F-B05F-A80ECDAAF748}" type="sibTrans" cxnId="{6E98E254-5921-4ED0-ACC5-6B1008053171}">
      <dgm:prSet/>
      <dgm:spPr/>
      <dgm:t>
        <a:bodyPr/>
        <a:lstStyle/>
        <a:p>
          <a:endParaRPr lang="en-US"/>
        </a:p>
      </dgm:t>
    </dgm:pt>
    <dgm:pt modelId="{57DC4D76-FF74-4030-915B-5580DF48BCD0}">
      <dgm:prSet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From Ped/Bike Plan</a:t>
          </a:r>
        </a:p>
      </dgm:t>
    </dgm:pt>
    <dgm:pt modelId="{063DEA38-1469-476D-A177-8260F7ABBA74}" type="parTrans" cxnId="{80C8D47C-7772-4D53-BA4D-9A2DF95EEF0A}">
      <dgm:prSet/>
      <dgm:spPr/>
      <dgm:t>
        <a:bodyPr/>
        <a:lstStyle/>
        <a:p>
          <a:endParaRPr lang="en-US"/>
        </a:p>
      </dgm:t>
    </dgm:pt>
    <dgm:pt modelId="{D9B3A981-B1D2-4C6C-AB2D-215AC3D35CBA}" type="sibTrans" cxnId="{80C8D47C-7772-4D53-BA4D-9A2DF95EEF0A}">
      <dgm:prSet/>
      <dgm:spPr/>
      <dgm:t>
        <a:bodyPr/>
        <a:lstStyle/>
        <a:p>
          <a:endParaRPr lang="en-US"/>
        </a:p>
      </dgm:t>
    </dgm:pt>
    <dgm:pt modelId="{CC4D7087-03D7-4291-9507-7D3A2737CE2A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Interaction with other infrastructure</a:t>
          </a:r>
        </a:p>
      </dgm:t>
    </dgm:pt>
    <dgm:pt modelId="{765469B9-4776-47DD-A1F8-B0E4060AD8FF}" type="parTrans" cxnId="{6D607F43-CFFB-4DE0-A85F-388C0D198AA6}">
      <dgm:prSet/>
      <dgm:spPr/>
      <dgm:t>
        <a:bodyPr/>
        <a:lstStyle/>
        <a:p>
          <a:endParaRPr lang="en-US"/>
        </a:p>
      </dgm:t>
    </dgm:pt>
    <dgm:pt modelId="{5F2BE56B-2D2F-40E0-85AB-772E23ACEB98}" type="sibTrans" cxnId="{6D607F43-CFFB-4DE0-A85F-388C0D198AA6}">
      <dgm:prSet/>
      <dgm:spPr/>
      <dgm:t>
        <a:bodyPr/>
        <a:lstStyle/>
        <a:p>
          <a:endParaRPr lang="en-US"/>
        </a:p>
      </dgm:t>
    </dgm:pt>
    <dgm:pt modelId="{08B927EA-794D-4FE4-AA87-F2718AD09C3F}">
      <dgm:prSet phldrT="[Text]"/>
      <dgm:spPr>
        <a:solidFill>
          <a:srgbClr val="695C78"/>
        </a:solidFill>
      </dgm:spPr>
      <dgm:t>
        <a:bodyPr/>
        <a:lstStyle/>
        <a:p>
          <a:r>
            <a:rPr lang="en-US">
              <a:latin typeface="Flagship Slab" pitchFamily="50" charset="0"/>
            </a:rPr>
            <a:t>Design extending beyond trail itself</a:t>
          </a:r>
        </a:p>
      </dgm:t>
    </dgm:pt>
    <dgm:pt modelId="{D54D5AB7-C75D-4FDF-890E-2CC08A56C451}" type="parTrans" cxnId="{F9BF4412-C95B-4B62-9C52-B31CAC5C251A}">
      <dgm:prSet/>
      <dgm:spPr/>
      <dgm:t>
        <a:bodyPr/>
        <a:lstStyle/>
        <a:p>
          <a:endParaRPr lang="en-US"/>
        </a:p>
      </dgm:t>
    </dgm:pt>
    <dgm:pt modelId="{47D1A322-346C-44E7-B8DA-6E8B0611F87D}" type="sibTrans" cxnId="{F9BF4412-C95B-4B62-9C52-B31CAC5C251A}">
      <dgm:prSet/>
      <dgm:spPr/>
      <dgm:t>
        <a:bodyPr/>
        <a:lstStyle/>
        <a:p>
          <a:endParaRPr lang="en-US"/>
        </a:p>
      </dgm:t>
    </dgm:pt>
    <dgm:pt modelId="{C5EEA36A-0854-4855-9AA0-832837F01669}" type="pres">
      <dgm:prSet presAssocID="{52F5626E-529D-4B77-BCCF-20E8539B3A38}" presName="linearFlow" presStyleCnt="0">
        <dgm:presLayoutVars>
          <dgm:dir/>
          <dgm:resizeHandles val="exact"/>
        </dgm:presLayoutVars>
      </dgm:prSet>
      <dgm:spPr/>
    </dgm:pt>
    <dgm:pt modelId="{DB5078C1-3381-4CA2-A649-0480815CDC0C}" type="pres">
      <dgm:prSet presAssocID="{49DC6504-F75B-404E-AF9A-79BDF4D236C4}" presName="composite" presStyleCnt="0"/>
      <dgm:spPr/>
    </dgm:pt>
    <dgm:pt modelId="{94327ACD-D211-4E11-9FEA-3F081C4B9452}" type="pres">
      <dgm:prSet presAssocID="{49DC6504-F75B-404E-AF9A-79BDF4D236C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46BE749-328B-4416-9B4A-5470B67DA3D9}" type="pres">
      <dgm:prSet presAssocID="{49DC6504-F75B-404E-AF9A-79BDF4D236C4}" presName="txShp" presStyleLbl="node1" presStyleIdx="0" presStyleCnt="4">
        <dgm:presLayoutVars>
          <dgm:bulletEnabled val="1"/>
        </dgm:presLayoutVars>
      </dgm:prSet>
      <dgm:spPr/>
    </dgm:pt>
    <dgm:pt modelId="{BDF49AAF-426D-4B44-97EE-0DE71DB682D6}" type="pres">
      <dgm:prSet presAssocID="{A4CC51B4-9B88-4803-8479-1850EAA73DE7}" presName="spacing" presStyleCnt="0"/>
      <dgm:spPr/>
    </dgm:pt>
    <dgm:pt modelId="{85E928AF-C8E6-4E19-B128-586BD2FA118F}" type="pres">
      <dgm:prSet presAssocID="{62182E93-190B-4F10-83AB-FE2847A639EF}" presName="composite" presStyleCnt="0"/>
      <dgm:spPr/>
    </dgm:pt>
    <dgm:pt modelId="{5F50E636-35C4-44C5-9DBF-AC2F0DA8A30E}" type="pres">
      <dgm:prSet presAssocID="{62182E93-190B-4F10-83AB-FE2847A639EF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80198F6-34B5-4D66-B2F7-21D4D8D01186}" type="pres">
      <dgm:prSet presAssocID="{62182E93-190B-4F10-83AB-FE2847A639EF}" presName="txShp" presStyleLbl="node1" presStyleIdx="1" presStyleCnt="4">
        <dgm:presLayoutVars>
          <dgm:bulletEnabled val="1"/>
        </dgm:presLayoutVars>
      </dgm:prSet>
      <dgm:spPr/>
    </dgm:pt>
    <dgm:pt modelId="{D11E6AC9-CC45-45FE-9725-D5638188D558}" type="pres">
      <dgm:prSet presAssocID="{44635FFA-9A75-4B2F-B05F-A80ECDAAF748}" presName="spacing" presStyleCnt="0"/>
      <dgm:spPr/>
    </dgm:pt>
    <dgm:pt modelId="{00B5D733-2853-4412-9D18-8AA458989F65}" type="pres">
      <dgm:prSet presAssocID="{CC4D7087-03D7-4291-9507-7D3A2737CE2A}" presName="composite" presStyleCnt="0"/>
      <dgm:spPr/>
    </dgm:pt>
    <dgm:pt modelId="{59EE61E2-4EC6-484F-A2FF-4CF2318D6D99}" type="pres">
      <dgm:prSet presAssocID="{CC4D7087-03D7-4291-9507-7D3A2737CE2A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0CE7F58-168D-492E-BEFB-EF2FC6116B24}" type="pres">
      <dgm:prSet presAssocID="{CC4D7087-03D7-4291-9507-7D3A2737CE2A}" presName="txShp" presStyleLbl="node1" presStyleIdx="2" presStyleCnt="4">
        <dgm:presLayoutVars>
          <dgm:bulletEnabled val="1"/>
        </dgm:presLayoutVars>
      </dgm:prSet>
      <dgm:spPr/>
    </dgm:pt>
    <dgm:pt modelId="{EB21A347-D633-4965-8B0E-1FC955AECCD6}" type="pres">
      <dgm:prSet presAssocID="{5F2BE56B-2D2F-40E0-85AB-772E23ACEB98}" presName="spacing" presStyleCnt="0"/>
      <dgm:spPr/>
    </dgm:pt>
    <dgm:pt modelId="{905700FE-07A6-44E2-A6F9-A54ECB4AF498}" type="pres">
      <dgm:prSet presAssocID="{08B927EA-794D-4FE4-AA87-F2718AD09C3F}" presName="composite" presStyleCnt="0"/>
      <dgm:spPr/>
    </dgm:pt>
    <dgm:pt modelId="{3CE12822-613F-437B-B81C-E489C87C6747}" type="pres">
      <dgm:prSet presAssocID="{08B927EA-794D-4FE4-AA87-F2718AD09C3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E7B207C-6E93-438D-A288-B5D832C3E1CC}" type="pres">
      <dgm:prSet presAssocID="{08B927EA-794D-4FE4-AA87-F2718AD09C3F}" presName="txShp" presStyleLbl="node1" presStyleIdx="3" presStyleCnt="4">
        <dgm:presLayoutVars>
          <dgm:bulletEnabled val="1"/>
        </dgm:presLayoutVars>
      </dgm:prSet>
      <dgm:spPr/>
    </dgm:pt>
  </dgm:ptLst>
  <dgm:cxnLst>
    <dgm:cxn modelId="{324B0E11-9A0A-4FF3-8D21-AC52B2B0DEFA}" srcId="{49DC6504-F75B-404E-AF9A-79BDF4D236C4}" destId="{69DF98B6-5857-479D-89E6-9993285879FD}" srcOrd="0" destOrd="0" parTransId="{15E6E05F-8402-48D6-8364-2EA60F616D66}" sibTransId="{7BDBA8E8-45EF-4AA3-B023-46DC994786C7}"/>
    <dgm:cxn modelId="{F9BF4412-C95B-4B62-9C52-B31CAC5C251A}" srcId="{52F5626E-529D-4B77-BCCF-20E8539B3A38}" destId="{08B927EA-794D-4FE4-AA87-F2718AD09C3F}" srcOrd="3" destOrd="0" parTransId="{D54D5AB7-C75D-4FDF-890E-2CC08A56C451}" sibTransId="{47D1A322-346C-44E7-B8DA-6E8B0611F87D}"/>
    <dgm:cxn modelId="{C5DE4430-F002-46A9-AF26-5DCDE38BD77D}" type="presOf" srcId="{69DF98B6-5857-479D-89E6-9993285879FD}" destId="{546BE749-328B-4416-9B4A-5470B67DA3D9}" srcOrd="0" destOrd="1" presId="urn:microsoft.com/office/officeart/2005/8/layout/vList3"/>
    <dgm:cxn modelId="{D25D1235-6A53-406C-BC78-72BBCF178CD9}" type="presOf" srcId="{62182E93-190B-4F10-83AB-FE2847A639EF}" destId="{B80198F6-34B5-4D66-B2F7-21D4D8D01186}" srcOrd="0" destOrd="0" presId="urn:microsoft.com/office/officeart/2005/8/layout/vList3"/>
    <dgm:cxn modelId="{9DE97137-4ADD-467B-AE48-AE697EFDB6D3}" type="presOf" srcId="{57DC4D76-FF74-4030-915B-5580DF48BCD0}" destId="{B80198F6-34B5-4D66-B2F7-21D4D8D01186}" srcOrd="0" destOrd="1" presId="urn:microsoft.com/office/officeart/2005/8/layout/vList3"/>
    <dgm:cxn modelId="{6D607F43-CFFB-4DE0-A85F-388C0D198AA6}" srcId="{52F5626E-529D-4B77-BCCF-20E8539B3A38}" destId="{CC4D7087-03D7-4291-9507-7D3A2737CE2A}" srcOrd="2" destOrd="0" parTransId="{765469B9-4776-47DD-A1F8-B0E4060AD8FF}" sibTransId="{5F2BE56B-2D2F-40E0-85AB-772E23ACEB98}"/>
    <dgm:cxn modelId="{84F21871-24D5-43AC-B9B2-CD32B52C3A43}" type="presOf" srcId="{49DC6504-F75B-404E-AF9A-79BDF4D236C4}" destId="{546BE749-328B-4416-9B4A-5470B67DA3D9}" srcOrd="0" destOrd="0" presId="urn:microsoft.com/office/officeart/2005/8/layout/vList3"/>
    <dgm:cxn modelId="{6E98E254-5921-4ED0-ACC5-6B1008053171}" srcId="{52F5626E-529D-4B77-BCCF-20E8539B3A38}" destId="{62182E93-190B-4F10-83AB-FE2847A639EF}" srcOrd="1" destOrd="0" parTransId="{FA3932B9-E802-4ACF-9409-139C4041CE62}" sibTransId="{44635FFA-9A75-4B2F-B05F-A80ECDAAF748}"/>
    <dgm:cxn modelId="{80C8D47C-7772-4D53-BA4D-9A2DF95EEF0A}" srcId="{62182E93-190B-4F10-83AB-FE2847A639EF}" destId="{57DC4D76-FF74-4030-915B-5580DF48BCD0}" srcOrd="0" destOrd="0" parTransId="{063DEA38-1469-476D-A177-8260F7ABBA74}" sibTransId="{D9B3A981-B1D2-4C6C-AB2D-215AC3D35CBA}"/>
    <dgm:cxn modelId="{7A785083-57EE-4F8B-A18F-34238B3A7A77}" type="presOf" srcId="{52F5626E-529D-4B77-BCCF-20E8539B3A38}" destId="{C5EEA36A-0854-4855-9AA0-832837F01669}" srcOrd="0" destOrd="0" presId="urn:microsoft.com/office/officeart/2005/8/layout/vList3"/>
    <dgm:cxn modelId="{A751029E-F0A0-41E3-87CC-F5A8705D9E28}" type="presOf" srcId="{08B927EA-794D-4FE4-AA87-F2718AD09C3F}" destId="{BE7B207C-6E93-438D-A288-B5D832C3E1CC}" srcOrd="0" destOrd="0" presId="urn:microsoft.com/office/officeart/2005/8/layout/vList3"/>
    <dgm:cxn modelId="{093F6ECA-8C50-4FDC-BB3E-8D528AEDB961}" type="presOf" srcId="{CC4D7087-03D7-4291-9507-7D3A2737CE2A}" destId="{10CE7F58-168D-492E-BEFB-EF2FC6116B24}" srcOrd="0" destOrd="0" presId="urn:microsoft.com/office/officeart/2005/8/layout/vList3"/>
    <dgm:cxn modelId="{CF92D3D6-A2F4-42C7-A078-8FF9FF639F36}" srcId="{52F5626E-529D-4B77-BCCF-20E8539B3A38}" destId="{49DC6504-F75B-404E-AF9A-79BDF4D236C4}" srcOrd="0" destOrd="0" parTransId="{9A1A8FE5-899B-4393-B81C-6DBF1AEF903D}" sibTransId="{A4CC51B4-9B88-4803-8479-1850EAA73DE7}"/>
    <dgm:cxn modelId="{3DF8DCFE-C019-4CC4-BD94-ECF935D0AF70}" type="presParOf" srcId="{C5EEA36A-0854-4855-9AA0-832837F01669}" destId="{DB5078C1-3381-4CA2-A649-0480815CDC0C}" srcOrd="0" destOrd="0" presId="urn:microsoft.com/office/officeart/2005/8/layout/vList3"/>
    <dgm:cxn modelId="{6DC8A0DE-0C14-4C16-9D46-20DDF006CEC5}" type="presParOf" srcId="{DB5078C1-3381-4CA2-A649-0480815CDC0C}" destId="{94327ACD-D211-4E11-9FEA-3F081C4B9452}" srcOrd="0" destOrd="0" presId="urn:microsoft.com/office/officeart/2005/8/layout/vList3"/>
    <dgm:cxn modelId="{854309BB-5A49-4B01-94B1-52803D0B8A2D}" type="presParOf" srcId="{DB5078C1-3381-4CA2-A649-0480815CDC0C}" destId="{546BE749-328B-4416-9B4A-5470B67DA3D9}" srcOrd="1" destOrd="0" presId="urn:microsoft.com/office/officeart/2005/8/layout/vList3"/>
    <dgm:cxn modelId="{99580C02-441C-4887-AC7A-289A5602F293}" type="presParOf" srcId="{C5EEA36A-0854-4855-9AA0-832837F01669}" destId="{BDF49AAF-426D-4B44-97EE-0DE71DB682D6}" srcOrd="1" destOrd="0" presId="urn:microsoft.com/office/officeart/2005/8/layout/vList3"/>
    <dgm:cxn modelId="{E680D08B-DDAA-4B9F-897E-265447D1991B}" type="presParOf" srcId="{C5EEA36A-0854-4855-9AA0-832837F01669}" destId="{85E928AF-C8E6-4E19-B128-586BD2FA118F}" srcOrd="2" destOrd="0" presId="urn:microsoft.com/office/officeart/2005/8/layout/vList3"/>
    <dgm:cxn modelId="{7853FE73-0390-43A6-926D-6AC9B71034A2}" type="presParOf" srcId="{85E928AF-C8E6-4E19-B128-586BD2FA118F}" destId="{5F50E636-35C4-44C5-9DBF-AC2F0DA8A30E}" srcOrd="0" destOrd="0" presId="urn:microsoft.com/office/officeart/2005/8/layout/vList3"/>
    <dgm:cxn modelId="{0D89A307-D3AA-4C7E-B6A8-40D2C26DC1F9}" type="presParOf" srcId="{85E928AF-C8E6-4E19-B128-586BD2FA118F}" destId="{B80198F6-34B5-4D66-B2F7-21D4D8D01186}" srcOrd="1" destOrd="0" presId="urn:microsoft.com/office/officeart/2005/8/layout/vList3"/>
    <dgm:cxn modelId="{3EF6F6D5-097B-46A0-983C-76F45CDEB1F4}" type="presParOf" srcId="{C5EEA36A-0854-4855-9AA0-832837F01669}" destId="{D11E6AC9-CC45-45FE-9725-D5638188D558}" srcOrd="3" destOrd="0" presId="urn:microsoft.com/office/officeart/2005/8/layout/vList3"/>
    <dgm:cxn modelId="{5EC65AF7-7CB9-41CC-B510-33EBC9DE42F4}" type="presParOf" srcId="{C5EEA36A-0854-4855-9AA0-832837F01669}" destId="{00B5D733-2853-4412-9D18-8AA458989F65}" srcOrd="4" destOrd="0" presId="urn:microsoft.com/office/officeart/2005/8/layout/vList3"/>
    <dgm:cxn modelId="{40A7FF9B-DA0E-402D-AC70-376EEABD0439}" type="presParOf" srcId="{00B5D733-2853-4412-9D18-8AA458989F65}" destId="{59EE61E2-4EC6-484F-A2FF-4CF2318D6D99}" srcOrd="0" destOrd="0" presId="urn:microsoft.com/office/officeart/2005/8/layout/vList3"/>
    <dgm:cxn modelId="{C1050AB1-9C55-4F59-B463-11858D2AD0A0}" type="presParOf" srcId="{00B5D733-2853-4412-9D18-8AA458989F65}" destId="{10CE7F58-168D-492E-BEFB-EF2FC6116B24}" srcOrd="1" destOrd="0" presId="urn:microsoft.com/office/officeart/2005/8/layout/vList3"/>
    <dgm:cxn modelId="{4ABF1E30-ABFC-4D35-852D-96A720F01262}" type="presParOf" srcId="{C5EEA36A-0854-4855-9AA0-832837F01669}" destId="{EB21A347-D633-4965-8B0E-1FC955AECCD6}" srcOrd="5" destOrd="0" presId="urn:microsoft.com/office/officeart/2005/8/layout/vList3"/>
    <dgm:cxn modelId="{040CFC9F-558F-4761-9A3C-F942302D15AB}" type="presParOf" srcId="{C5EEA36A-0854-4855-9AA0-832837F01669}" destId="{905700FE-07A6-44E2-A6F9-A54ECB4AF498}" srcOrd="6" destOrd="0" presId="urn:microsoft.com/office/officeart/2005/8/layout/vList3"/>
    <dgm:cxn modelId="{42BBB0A6-66C3-462B-81A7-60DE2B0A0331}" type="presParOf" srcId="{905700FE-07A6-44E2-A6F9-A54ECB4AF498}" destId="{3CE12822-613F-437B-B81C-E489C87C6747}" srcOrd="0" destOrd="0" presId="urn:microsoft.com/office/officeart/2005/8/layout/vList3"/>
    <dgm:cxn modelId="{6AD66861-61EA-4E73-9CF5-A000D87B5CEE}" type="presParOf" srcId="{905700FE-07A6-44E2-A6F9-A54ECB4AF498}" destId="{BE7B207C-6E93-438D-A288-B5D832C3E1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943DE-279B-4B15-923C-10E53A5048CE}">
      <dsp:nvSpPr>
        <dsp:cNvPr id="0" name=""/>
        <dsp:cNvSpPr/>
      </dsp:nvSpPr>
      <dsp:spPr>
        <a:xfrm rot="10800000">
          <a:off x="2234385" y="1178"/>
          <a:ext cx="6992874" cy="1892089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Flagship Slab" pitchFamily="50" charset="0"/>
            </a:rPr>
            <a:t>Offer places to linger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From Gehl Institute</a:t>
          </a:r>
        </a:p>
      </dsp:txBody>
      <dsp:txXfrm rot="10800000">
        <a:off x="2707407" y="1178"/>
        <a:ext cx="6519852" cy="1892089"/>
      </dsp:txXfrm>
    </dsp:sp>
    <dsp:sp modelId="{6D3687E9-E0F3-437C-9AB1-9EA9831DE32A}">
      <dsp:nvSpPr>
        <dsp:cNvPr id="0" name=""/>
        <dsp:cNvSpPr/>
      </dsp:nvSpPr>
      <dsp:spPr>
        <a:xfrm>
          <a:off x="1288340" y="1178"/>
          <a:ext cx="1892089" cy="18920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554B1-B2CE-42EE-9037-91C2752092E3}">
      <dsp:nvSpPr>
        <dsp:cNvPr id="0" name=""/>
        <dsp:cNvSpPr/>
      </dsp:nvSpPr>
      <dsp:spPr>
        <a:xfrm rot="10800000">
          <a:off x="2234385" y="2458070"/>
          <a:ext cx="6992874" cy="1892089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Flagship Slab" pitchFamily="50" charset="0"/>
            </a:rPr>
            <a:t>Restorative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Connections to self, connections to nature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From psychological research</a:t>
          </a:r>
        </a:p>
      </dsp:txBody>
      <dsp:txXfrm rot="10800000">
        <a:off x="2707407" y="2458070"/>
        <a:ext cx="6519852" cy="1892089"/>
      </dsp:txXfrm>
    </dsp:sp>
    <dsp:sp modelId="{8CEFBF1C-7171-4395-A37B-98BD8A0A6D4F}">
      <dsp:nvSpPr>
        <dsp:cNvPr id="0" name=""/>
        <dsp:cNvSpPr/>
      </dsp:nvSpPr>
      <dsp:spPr>
        <a:xfrm>
          <a:off x="1288340" y="2458070"/>
          <a:ext cx="1892089" cy="18920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6B8CF-F3A1-4055-9014-1787E51421E8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rgbClr val="1885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Flagship Slab" pitchFamily="50" charset="0"/>
            </a:rPr>
            <a:t>Preserve adjacent environment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Flagship Slab" pitchFamily="50" charset="0"/>
            </a:rPr>
            <a:t>From Utility’s Open Streams drainage systems</a:t>
          </a:r>
        </a:p>
      </dsp:txBody>
      <dsp:txXfrm rot="10800000">
        <a:off x="2365971" y="883"/>
        <a:ext cx="6690570" cy="1209216"/>
      </dsp:txXfrm>
    </dsp:sp>
    <dsp:sp modelId="{80454132-57FA-4F98-AA58-0CE2ED18DC04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6B781-7DE6-4540-9159-1101552FE2C7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rgbClr val="1885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Flagship Slab" pitchFamily="50" charset="0"/>
            </a:rPr>
            <a:t>Withstand climate and change</a:t>
          </a:r>
        </a:p>
      </dsp:txBody>
      <dsp:txXfrm rot="10800000">
        <a:off x="2365971" y="1571060"/>
        <a:ext cx="6690570" cy="1209216"/>
      </dsp:txXfrm>
    </dsp:sp>
    <dsp:sp modelId="{72D95F2E-E412-42AD-BA02-5A5C7213B348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84174-28DC-44C2-92BB-EB428E52A7E9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rgbClr val="1885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9060" rIns="184912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Flagship Slab" pitchFamily="50" charset="0"/>
            </a:rPr>
            <a:t>Balancing nature and built environment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Flagship Slab" pitchFamily="50" charset="0"/>
            </a:rPr>
            <a:t>From psychological research</a:t>
          </a:r>
        </a:p>
      </dsp:txBody>
      <dsp:txXfrm rot="10800000">
        <a:off x="2365971" y="3141237"/>
        <a:ext cx="6690570" cy="1209216"/>
      </dsp:txXfrm>
    </dsp:sp>
    <dsp:sp modelId="{62F09F18-839B-43DD-ADAB-1EB3EB8A6CCE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9B4B2-331B-4E06-8F46-8DE2998469ED}">
      <dsp:nvSpPr>
        <dsp:cNvPr id="0" name=""/>
        <dsp:cNvSpPr/>
      </dsp:nvSpPr>
      <dsp:spPr>
        <a:xfrm rot="10800000">
          <a:off x="2063667" y="1995"/>
          <a:ext cx="6992874" cy="1209216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1920" rIns="227584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lagship Slab" pitchFamily="50" charset="0"/>
            </a:rPr>
            <a:t>Coordinated Stories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Flagship Slab" pitchFamily="50" charset="0"/>
            </a:rPr>
            <a:t>From historical research</a:t>
          </a:r>
        </a:p>
      </dsp:txBody>
      <dsp:txXfrm rot="10800000">
        <a:off x="2365971" y="1995"/>
        <a:ext cx="6690570" cy="1209216"/>
      </dsp:txXfrm>
    </dsp:sp>
    <dsp:sp modelId="{218CD328-70DC-4BD6-96D6-18D437C35595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73B16-E865-4AAC-90E4-07A9AB4A5988}">
      <dsp:nvSpPr>
        <dsp:cNvPr id="0" name=""/>
        <dsp:cNvSpPr/>
      </dsp:nvSpPr>
      <dsp:spPr>
        <a:xfrm rot="10800000">
          <a:off x="2063667" y="1572172"/>
          <a:ext cx="6992874" cy="1209216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lagship Slab" pitchFamily="50" charset="0"/>
            </a:rPr>
            <a:t>Creative and Inclusive Signage</a:t>
          </a:r>
        </a:p>
      </dsp:txBody>
      <dsp:txXfrm rot="10800000">
        <a:off x="2365971" y="1572172"/>
        <a:ext cx="6690570" cy="1209216"/>
      </dsp:txXfrm>
    </dsp:sp>
    <dsp:sp modelId="{9DD8D091-6249-4239-8C18-A542B6B211AF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50FEF-1CAC-42FC-8E7E-052543CF857B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21920" rIns="227584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lagship Slab" pitchFamily="50" charset="0"/>
            </a:rPr>
            <a:t>Exploration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latin typeface="Flagship Slab" pitchFamily="50" charset="0"/>
            </a:rPr>
            <a:t>From Grand Connection</a:t>
          </a:r>
        </a:p>
      </dsp:txBody>
      <dsp:txXfrm rot="10800000">
        <a:off x="2365971" y="3141237"/>
        <a:ext cx="6690570" cy="1209216"/>
      </dsp:txXfrm>
    </dsp:sp>
    <dsp:sp modelId="{F8E6A741-71AE-436E-A2AF-62B185B89ECC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C376C-EAED-49AE-8E4C-6CF93F657E0C}">
      <dsp:nvSpPr>
        <dsp:cNvPr id="0" name=""/>
        <dsp:cNvSpPr/>
      </dsp:nvSpPr>
      <dsp:spPr>
        <a:xfrm rot="10800000">
          <a:off x="2234385" y="1178"/>
          <a:ext cx="6992874" cy="1892089"/>
        </a:xfrm>
        <a:prstGeom prst="homePlate">
          <a:avLst/>
        </a:prstGeom>
        <a:solidFill>
          <a:srgbClr val="1885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Flagship Slab" pitchFamily="50" charset="0"/>
            </a:rPr>
            <a:t>Checkpoints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Provides sense of progression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Assist in wayfinding</a:t>
          </a:r>
        </a:p>
      </dsp:txBody>
      <dsp:txXfrm rot="10800000">
        <a:off x="2707407" y="1178"/>
        <a:ext cx="6519852" cy="1892089"/>
      </dsp:txXfrm>
    </dsp:sp>
    <dsp:sp modelId="{916BD75B-D731-4B1B-8C25-A99F9C530968}">
      <dsp:nvSpPr>
        <dsp:cNvPr id="0" name=""/>
        <dsp:cNvSpPr/>
      </dsp:nvSpPr>
      <dsp:spPr>
        <a:xfrm>
          <a:off x="1288340" y="1178"/>
          <a:ext cx="1892089" cy="18920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DE89A-E6A8-4DED-A453-896898822D1D}">
      <dsp:nvSpPr>
        <dsp:cNvPr id="0" name=""/>
        <dsp:cNvSpPr/>
      </dsp:nvSpPr>
      <dsp:spPr>
        <a:xfrm rot="10800000">
          <a:off x="2234385" y="2458070"/>
          <a:ext cx="6992874" cy="1892089"/>
        </a:xfrm>
        <a:prstGeom prst="homePlate">
          <a:avLst/>
        </a:prstGeom>
        <a:solidFill>
          <a:srgbClr val="1885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8110" rIns="220472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Flagship Slab" pitchFamily="50" charset="0"/>
            </a:rPr>
            <a:t>Crossroads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Flagship Slab" pitchFamily="50" charset="0"/>
            </a:rPr>
            <a:t>Confluence between infrastructure and places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latin typeface="Flagship Slab" pitchFamily="50" charset="0"/>
          </a:endParaRPr>
        </a:p>
      </dsp:txBody>
      <dsp:txXfrm rot="10800000">
        <a:off x="2707407" y="2458070"/>
        <a:ext cx="6519852" cy="1892089"/>
      </dsp:txXfrm>
    </dsp:sp>
    <dsp:sp modelId="{C80D5D5A-6B6B-4C6E-B7BA-150F2FD4A792}">
      <dsp:nvSpPr>
        <dsp:cNvPr id="0" name=""/>
        <dsp:cNvSpPr/>
      </dsp:nvSpPr>
      <dsp:spPr>
        <a:xfrm>
          <a:off x="1288340" y="2458070"/>
          <a:ext cx="1892089" cy="18920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BE749-328B-4416-9B4A-5470B67DA3D9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lagship Slab" pitchFamily="50" charset="0"/>
            </a:rPr>
            <a:t>All-weather and all-day access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lagship Slab" pitchFamily="50" charset="0"/>
            </a:rPr>
            <a:t>From leisure research</a:t>
          </a:r>
        </a:p>
      </dsp:txBody>
      <dsp:txXfrm rot="10800000">
        <a:off x="2205143" y="3129"/>
        <a:ext cx="6770984" cy="887561"/>
      </dsp:txXfrm>
    </dsp:sp>
    <dsp:sp modelId="{94327ACD-D211-4E11-9FEA-3F081C4B9452}">
      <dsp:nvSpPr>
        <dsp:cNvPr id="0" name=""/>
        <dsp:cNvSpPr/>
      </dsp:nvSpPr>
      <dsp:spPr>
        <a:xfrm>
          <a:off x="1539472" y="3129"/>
          <a:ext cx="887561" cy="8875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198F6-34B5-4D66-B2F7-21D4D8D01186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87630" rIns="163576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lagship Slab" pitchFamily="50" charset="0"/>
            </a:rPr>
            <a:t>Commuting and Bike Routes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lagship Slab" pitchFamily="50" charset="0"/>
            </a:rPr>
            <a:t>From Ped/Bike Plan</a:t>
          </a:r>
        </a:p>
      </dsp:txBody>
      <dsp:txXfrm rot="10800000">
        <a:off x="2205143" y="1155635"/>
        <a:ext cx="6770984" cy="887561"/>
      </dsp:txXfrm>
    </dsp:sp>
    <dsp:sp modelId="{5F50E636-35C4-44C5-9DBF-AC2F0DA8A30E}">
      <dsp:nvSpPr>
        <dsp:cNvPr id="0" name=""/>
        <dsp:cNvSpPr/>
      </dsp:nvSpPr>
      <dsp:spPr>
        <a:xfrm>
          <a:off x="1539472" y="1155635"/>
          <a:ext cx="887561" cy="8875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CE7F58-168D-492E-BEFB-EF2FC6116B24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lagship Slab" pitchFamily="50" charset="0"/>
            </a:rPr>
            <a:t>Interaction with other infrastructure</a:t>
          </a:r>
        </a:p>
      </dsp:txBody>
      <dsp:txXfrm rot="10800000">
        <a:off x="2205143" y="2308140"/>
        <a:ext cx="6770984" cy="887561"/>
      </dsp:txXfrm>
    </dsp:sp>
    <dsp:sp modelId="{59EE61E2-4EC6-484F-A2FF-4CF2318D6D99}">
      <dsp:nvSpPr>
        <dsp:cNvPr id="0" name=""/>
        <dsp:cNvSpPr/>
      </dsp:nvSpPr>
      <dsp:spPr>
        <a:xfrm>
          <a:off x="1539472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B207C-6E93-438D-A288-B5D832C3E1CC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rgbClr val="695C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Flagship Slab" pitchFamily="50" charset="0"/>
            </a:rPr>
            <a:t>Design extending beyond trail itself</a:t>
          </a:r>
        </a:p>
      </dsp:txBody>
      <dsp:txXfrm rot="10800000">
        <a:off x="2205143" y="3460646"/>
        <a:ext cx="6770984" cy="887561"/>
      </dsp:txXfrm>
    </dsp:sp>
    <dsp:sp modelId="{3CE12822-613F-437B-B81C-E489C87C6747}">
      <dsp:nvSpPr>
        <dsp:cNvPr id="0" name=""/>
        <dsp:cNvSpPr/>
      </dsp:nvSpPr>
      <dsp:spPr>
        <a:xfrm>
          <a:off x="1539472" y="3460646"/>
          <a:ext cx="887561" cy="88756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C8685-E7A9-4BDC-8CE0-B8693A539EBB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CB90F-64F5-4717-8668-435FB2086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2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sticalatlas.com/neighborhood/Washington/Bellevue/Lake-Hills/Race-and-Ethnicit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22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unique combination of universals that give a space its own meaning.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3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Still part of “Connectivity”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Going to office hours to ask more about how to calculate walking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87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use of Gehl Institute tools, introduce how “random idea” is meant to exemplify value, individual design less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Crossroads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hub of various public and private services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Decently busy for the middle of a weekday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“Crossroads” not just a concept but also built into physical design of space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walk went past a variety of churches, schools, and shopping villages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opening up the trail to these places be counter to the “meditative” goal?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Neighborhood seemed fairly car centric, but still had decent pedestrian infrastructure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Crossroads: difficult crossing and wayfinding to enter park/trail system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Traversing the Lake to Lake was slightly confusing - could use more imposing entrance</a:t>
            </a:r>
          </a:p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Thin, wavy, gravel paths would make for a difficult bike trail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78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Architecture predominantly between 1955 and 1965.  Racial demographics: More Hispanic (3.6), Black (1) and Other Race (1.8) than Bellevue, but less Asian (5.9).  Still majority majority white. </a:t>
            </a:r>
            <a:r>
              <a:rPr lang="en-US">
                <a:hlinkClick r:id="rId3"/>
              </a:rPr>
              <a:t>https://statisticalatlas.com/neighborhood/Washington/Bellevue/Lake-Hills/Race-and-Ethnicity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Crossing @ Lake Hills Blvd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52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lagship Slab" pitchFamily="50" charset="0"/>
              </a:rPr>
              <a:t>To ensure the L2L is a place – must be guided and respond to people – these five values are part of this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lagship Slab" pitchFamily="50" charset="0"/>
              </a:rPr>
              <a:t>Relevant to people who live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lagship Slab" pitchFamily="50" charset="0"/>
              </a:rPr>
              <a:t>Not overlooking communities along trail – uplifting them instead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lagship Slab" pitchFamily="50" charset="0"/>
              </a:rPr>
              <a:t>Justifies for businesses – open to more communities to more parts of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Flagship Slab" pitchFamily="50" charset="0"/>
              </a:rPr>
              <a:t>Provide outlets for people – creative, meditative – to promote interaction with nature, self,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CB90F-64F5-4717-8668-435FB2086C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0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1AB4-C0DA-4B4B-A620-8D4D61637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E845C-32A7-4219-9009-F6CBF4679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E288A-7866-423E-870C-8E7A034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FBB3D-BD1B-4882-8E18-18FD131DF8A3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0EB0D-7026-44D1-BDA0-532183E4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07CE0-4AF6-4E13-8160-22CBDC77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2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3F481-E7EB-4F5E-95FF-BE739EAA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7AB97-4E7C-4772-87C9-0D79C0D7B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6D0C-A85B-4CAB-A5A5-A6706619B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BA39-0423-4DE8-A4B5-48F95762F249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402B-3E67-4641-92C9-71E38AC1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C70EA-E035-4557-9083-7AB5075C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3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FF343-BAD7-4529-A1AD-9FC80C3B4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45052-6D72-4DF7-A3F4-F94F34B42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D2DEF-8FD1-4CC8-9156-717DF8A6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31098-88FD-4AD5-86CF-E87B48FFEFCD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9DB11-35E9-4A36-BF10-8AE47E60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332AF-2DB0-40CA-AFAB-C6ABEEDC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E1B6-84AE-43AC-86E3-F39BC2A2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fortaa" panose="020F03030702000600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15E48-B362-48DF-8F11-E666BC46B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lagship Slab" pitchFamily="50" charset="0"/>
              </a:defRPr>
            </a:lvl1pPr>
            <a:lvl2pPr>
              <a:defRPr>
                <a:latin typeface="Flagship Slab" pitchFamily="50" charset="0"/>
              </a:defRPr>
            </a:lvl2pPr>
            <a:lvl3pPr>
              <a:defRPr>
                <a:latin typeface="Flagship Slab" pitchFamily="50" charset="0"/>
              </a:defRPr>
            </a:lvl3pPr>
            <a:lvl4pPr>
              <a:defRPr>
                <a:latin typeface="Flagship Slab" pitchFamily="50" charset="0"/>
              </a:defRPr>
            </a:lvl4pPr>
            <a:lvl5pPr>
              <a:defRPr>
                <a:latin typeface="Flagship Slab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C614-0FBE-475A-96F9-5AA46507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DC19-ADCF-4543-8A67-AD445949039C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3BAD4-456F-4DEC-9E33-068C6602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0CDA3-4A92-442A-893B-220F6156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6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31A4-7731-42AA-B88A-A20FCC5A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2995-A803-45C9-A9C9-58C0A689C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86B8D-2F54-470D-A403-A5C92A4D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E463-D26E-481E-B23E-E2F1C74DF8DA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A76B3-D985-4641-9B51-9FEC1F7EF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C9FCE-5E64-4F0E-8BC9-0E812555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37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BF4A-4659-4F94-801F-70A74591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12A86-ADF1-44A5-91E3-1DEBC39B1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31142-64A9-4B50-8143-9CBB8581B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C9BE9-8D57-4B86-BC25-A2A76C5E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F0B4-344D-4749-A8CA-50071F2E85A6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D1221-7C50-49B0-970E-5CB551F9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E5889-FA64-459C-A698-26D7BBFD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0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0C0A-85C6-414F-B69C-0B3F6BAF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F6F98-49BD-427F-AEBF-031297339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54E2B-D604-4757-8A3E-FBA1F8950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E579B-7251-40CC-952B-53284D44C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79407-D4C1-4D46-8ED8-027A59003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F4273-CA35-467A-83DA-BDE0E498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E90D0-6564-4548-8925-C62F172B5EF4}" type="datetime1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D514E6-E981-4630-B232-BB972C05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D2F23-A60A-453D-B778-4322C813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8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00F2-A380-494E-AE27-A6B21FEFE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26098-AC71-4EBC-8EAF-EC9454CD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1CA1-7A9A-4D0D-A562-7A11E6685AAD}" type="datetime1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8C899-05B0-4C1B-83F7-5C0786B2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3A82E-F7DC-4094-B3CB-626AB099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8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3296D-26CF-441F-A1CC-675E1B645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85FB9-64D7-4410-A51D-87CB6140067F}" type="datetime1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1B97-47EC-433C-BF2F-23543F03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D4FA6-F22E-41F1-9FE2-F2AB50C9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6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AC1A-8EAF-4286-A8AA-CEB60B9B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BAC11-02B8-404E-8356-0E019F884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4ACDC-A648-42B3-8F5E-DA9A4FC28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5DA08-C06E-4BF1-B3A5-2827814B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7AEBA-D829-4448-B67D-DB5EF409082D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D51AE-21F8-4841-913D-1F639038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A0380-6E80-40B0-B8FC-F0F1EB57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6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4D15-DBB9-4ABC-816E-9229A723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80DE1-CAD6-402C-B2D9-835332FB3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37A9E-439A-4FEE-8F0B-785C04DD1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D67AB-20E8-4E72-B773-05B28932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78511-E4B6-4DE6-A925-D834C88E9E26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60BAF-3004-4EAD-8BBD-36B5F9971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DC668-78EB-421A-A8A5-7E81A45B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5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FAA07-5D4F-4B97-B2E9-5AA00E05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AB08A-7C60-4262-B78D-CB45A152B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6D94-32FC-4585-9F3A-E7077AB91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EE6C6-D233-421C-BDD1-A7416824F921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BBDBA-381B-4E2D-BEE4-267DEF97E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2DDA2-E4CA-4FA2-A6A9-C53ABFDC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6CC3D-8986-439D-B9CD-BD7A3DBAA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4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attletransitblog.com/2013/11/04/planning-for-east-links-south-bellevue-station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n340745@uw.edu" TargetMode="External"/><Relationship Id="rId2" Type="http://schemas.openxmlformats.org/officeDocument/2006/relationships/hyperlink" Target="mailto:mb.bcic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lumedw@uw.edu" TargetMode="External"/><Relationship Id="rId5" Type="http://schemas.openxmlformats.org/officeDocument/2006/relationships/hyperlink" Target="mailto:ssmith99@uw.edu" TargetMode="External"/><Relationship Id="rId4" Type="http://schemas.openxmlformats.org/officeDocument/2006/relationships/hyperlink" Target="mailto:sidmil@uw.ed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7EE2A6-5854-40DC-9806-625E5888EA85}"/>
              </a:ext>
            </a:extLst>
          </p:cNvPr>
          <p:cNvSpPr/>
          <p:nvPr/>
        </p:nvSpPr>
        <p:spPr>
          <a:xfrm>
            <a:off x="-2403834" y="4713912"/>
            <a:ext cx="14296914" cy="1906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tree, rock, waterfall&#10;&#10;Description automatically generated">
            <a:extLst>
              <a:ext uri="{FF2B5EF4-FFF2-40B4-BE49-F238E27FC236}">
                <a16:creationId xmlns:a16="http://schemas.microsoft.com/office/drawing/2014/main" id="{8077DBEC-144D-4DA2-9685-3DCB54CE5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1010" y="-93056"/>
            <a:ext cx="9007365" cy="9193474"/>
          </a:xfrm>
          <a:prstGeom prst="flowChartDelay">
            <a:avLst/>
          </a:prstGeom>
          <a:solidFill>
            <a:srgbClr val="695C78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15B7B5-7719-4FF4-AA24-00B612A90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7829" y="370378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Lake to Lake Trail Analysis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E23FED0-A6CA-452F-8789-A70304BE9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610" y="3752031"/>
            <a:ext cx="4858389" cy="839061"/>
          </a:xfrm>
        </p:spPr>
        <p:txBody>
          <a:bodyPr anchor="t">
            <a:noAutofit/>
          </a:bodyPr>
          <a:lstStyle/>
          <a:p>
            <a:pPr algn="l"/>
            <a:r>
              <a:rPr lang="en-US" sz="1500">
                <a:solidFill>
                  <a:schemeClr val="bg1"/>
                </a:solidFill>
                <a:latin typeface="Flagship Slab" pitchFamily="50" charset="0"/>
                <a:ea typeface="Roboto Black" panose="02000000000000000000" pitchFamily="2" charset="0"/>
              </a:rPr>
              <a:t>CEP Planning Studio - Winter Quarter</a:t>
            </a:r>
          </a:p>
          <a:p>
            <a:pPr algn="l"/>
            <a:r>
              <a:rPr lang="en-US" sz="1500">
                <a:solidFill>
                  <a:schemeClr val="bg1"/>
                </a:solidFill>
                <a:latin typeface="Flagship Slab" pitchFamily="50" charset="0"/>
                <a:ea typeface="Roboto Black" panose="02000000000000000000" pitchFamily="2" charset="0"/>
              </a:rPr>
              <a:t>Matthew Bauman, Evan </a:t>
            </a:r>
            <a:r>
              <a:rPr lang="en-US" sz="1500" err="1">
                <a:solidFill>
                  <a:schemeClr val="bg1"/>
                </a:solidFill>
                <a:latin typeface="Flagship Slab" pitchFamily="50" charset="0"/>
                <a:ea typeface="Roboto Black" panose="02000000000000000000" pitchFamily="2" charset="0"/>
              </a:rPr>
              <a:t>Eggerud</a:t>
            </a:r>
            <a:r>
              <a:rPr lang="en-US" sz="1500">
                <a:solidFill>
                  <a:schemeClr val="bg1"/>
                </a:solidFill>
                <a:latin typeface="Flagship Slab" pitchFamily="50" charset="0"/>
                <a:ea typeface="Roboto Black" panose="02000000000000000000" pitchFamily="2" charset="0"/>
              </a:rPr>
              <a:t>, Cameron Miller, Sophia Smith</a:t>
            </a:r>
          </a:p>
          <a:p>
            <a:pPr algn="l"/>
            <a:br>
              <a:rPr lang="en-US" sz="1500">
                <a:solidFill>
                  <a:schemeClr val="bg1">
                    <a:lumMod val="8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</a:br>
            <a:endParaRPr lang="en-US" sz="1500">
              <a:solidFill>
                <a:schemeClr val="bg1">
                  <a:lumMod val="85000"/>
                </a:schemeClr>
              </a:solidFill>
              <a:latin typeface="Flagship Slab" pitchFamily="50" charset="0"/>
              <a:ea typeface="Roboto Black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2CF964-F0FF-4DA6-B970-453F209B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44" y="4992316"/>
            <a:ext cx="1974075" cy="13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52A1B00-9A4A-4547-A850-697CCB5E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205" y="4839501"/>
            <a:ext cx="1452927" cy="163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05610A-C65D-40D0-8B39-5BF90E6332D3}"/>
              </a:ext>
            </a:extLst>
          </p:cNvPr>
          <p:cNvSpPr/>
          <p:nvPr/>
        </p:nvSpPr>
        <p:spPr>
          <a:xfrm>
            <a:off x="8285783" y="3180756"/>
            <a:ext cx="1634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MARCH 2020</a:t>
            </a:r>
          </a:p>
        </p:txBody>
      </p:sp>
    </p:spTree>
    <p:extLst>
      <p:ext uri="{BB962C8B-B14F-4D97-AF65-F5344CB8AC3E}">
        <p14:creationId xmlns:p14="http://schemas.microsoft.com/office/powerpoint/2010/main" val="8160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/>
              </a:rPr>
              <a:t>Gatherings in West Bellevue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3B34A-37B6-4C5C-923A-23DA8987438D}"/>
              </a:ext>
            </a:extLst>
          </p:cNvPr>
          <p:cNvSpPr/>
          <p:nvPr/>
        </p:nvSpPr>
        <p:spPr>
          <a:xfrm>
            <a:off x="-424474" y="1590952"/>
            <a:ext cx="4560056" cy="764321"/>
          </a:xfrm>
          <a:prstGeom prst="rect">
            <a:avLst/>
          </a:prstGeom>
          <a:solidFill>
            <a:srgbClr val="FFCC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>
                <a:solidFill>
                  <a:srgbClr val="695C78"/>
                </a:solidFill>
                <a:latin typeface="Flagship Slab"/>
                <a:ea typeface="Roboto Black" panose="02000000000000000000" pitchFamily="2" charset="0"/>
              </a:rPr>
              <a:t>CONNECTIVITY</a:t>
            </a:r>
            <a:r>
              <a:rPr lang="en-US">
                <a:solidFill>
                  <a:srgbClr val="695C78"/>
                </a:solidFill>
                <a:latin typeface="Flagship Slab"/>
                <a:ea typeface="Roboto Black" panose="02000000000000000000" pitchFamily="2" charset="0"/>
              </a:rPr>
              <a:t> </a:t>
            </a:r>
            <a:endParaRPr lang="en-US">
              <a:solidFill>
                <a:srgbClr val="695C78"/>
              </a:solidFill>
              <a:latin typeface="Flagship Slab" pitchFamily="50" charset="0"/>
              <a:ea typeface="Roboto Black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2BE82-6D88-424C-9F89-4ECE094172A0}"/>
              </a:ext>
            </a:extLst>
          </p:cNvPr>
          <p:cNvSpPr txBox="1"/>
          <p:nvPr/>
        </p:nvSpPr>
        <p:spPr>
          <a:xfrm>
            <a:off x="838200" y="2507673"/>
            <a:ext cx="5770418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Flagship Slab"/>
                <a:ea typeface="+mn-lt"/>
                <a:cs typeface="+mn-lt"/>
              </a:rPr>
              <a:t>South Bellevue Link Station has open space during off-peak parking times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"Pop-up" events </a:t>
            </a:r>
            <a:r>
              <a:rPr lang="en-US" sz="2400">
                <a:latin typeface="Calibri"/>
                <a:ea typeface="+mn-lt"/>
                <a:cs typeface="+mn-lt"/>
              </a:rPr>
              <a:t>d</a:t>
            </a:r>
            <a:r>
              <a:rPr lang="en-US" sz="2400">
                <a:latin typeface="Flagship Slab"/>
                <a:ea typeface="+mn-lt"/>
                <a:cs typeface="+mn-lt"/>
              </a:rPr>
              <a:t>uring</a:t>
            </a:r>
            <a:r>
              <a:rPr lang="en-US" sz="2400">
                <a:latin typeface="Flagship Slab"/>
                <a:cs typeface="Calibri" panose="020F0502020204030204"/>
              </a:rPr>
              <a:t> the evenings and on weekends  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Flagship Slab"/>
                <a:cs typeface="Calibri" panose="020F0502020204030204"/>
              </a:rPr>
              <a:t>Familiarity with the new station/reaching the station</a:t>
            </a:r>
            <a:endParaRPr lang="en-US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Flagship Slab"/>
                <a:cs typeface="Calibri" panose="020F0502020204030204"/>
              </a:rPr>
              <a:t>"Mobile Event Units" keep the space's schedule fresh</a:t>
            </a:r>
            <a:endParaRPr lang="en-US" sz="2400">
              <a:latin typeface="Flagship Slab" pitchFamily="50" charset="0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Flagship Slab" pitchFamily="50" charset="0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latin typeface="Flagship Slab" pitchFamily="50" charset="0"/>
              <a:cs typeface="Calibri" panose="020F0502020204030204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2" descr="A picture containing building, bed, cage, room&#10;&#10;Description generated with very high confidence">
            <a:extLst>
              <a:ext uri="{FF2B5EF4-FFF2-40B4-BE49-F238E27FC236}">
                <a16:creationId xmlns:a16="http://schemas.microsoft.com/office/drawing/2014/main" id="{330DE0AE-5099-4CA0-9544-45117501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891" y="1837289"/>
            <a:ext cx="2195056" cy="3979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B20C4-9D6A-4115-98F4-9C864E0F4C6B}"/>
              </a:ext>
            </a:extLst>
          </p:cNvPr>
          <p:cNvSpPr txBox="1"/>
          <p:nvPr/>
        </p:nvSpPr>
        <p:spPr>
          <a:xfrm>
            <a:off x="9577138" y="6022808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From Grand Connections, Sequence One</a:t>
            </a:r>
            <a:endParaRPr lang="en-US" sz="11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09F17-BE82-4123-89BD-A8C0B8180D51}"/>
              </a:ext>
            </a:extLst>
          </p:cNvPr>
          <p:cNvSpPr txBox="1"/>
          <p:nvPr/>
        </p:nvSpPr>
        <p:spPr>
          <a:xfrm>
            <a:off x="6787315" y="582980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  <a:hlinkClick r:id="rId3"/>
              </a:rPr>
              <a:t>https://seattletransitblog.com/2013/11/04/planning-for-east-links-south-bellevue-station/</a:t>
            </a:r>
            <a:endParaRPr lang="en-US">
              <a:ea typeface="+mn-lt"/>
              <a:cs typeface="+mn-lt"/>
              <a:hlinkClick r:id="rId3"/>
            </a:endParaRPr>
          </a:p>
        </p:txBody>
      </p:sp>
      <p:pic>
        <p:nvPicPr>
          <p:cNvPr id="8" name="Picture 8" descr="A riv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0EB53765-C891-4938-843D-FAFA02DC5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2" t="-3289" r="-399" b="-219"/>
          <a:stretch/>
        </p:blipFill>
        <p:spPr>
          <a:xfrm>
            <a:off x="6599321" y="1709569"/>
            <a:ext cx="3118667" cy="4120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637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nature, train, track&#10;&#10;Description automatically generated">
            <a:extLst>
              <a:ext uri="{FF2B5EF4-FFF2-40B4-BE49-F238E27FC236}">
                <a16:creationId xmlns:a16="http://schemas.microsoft.com/office/drawing/2014/main" id="{BFC88B25-37AE-2842-A5DB-E9203C514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56068" b="5070"/>
          <a:stretch/>
        </p:blipFill>
        <p:spPr>
          <a:xfrm rot="5400000">
            <a:off x="2667003" y="-2667000"/>
            <a:ext cx="6858001" cy="121920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33FD13-8B1B-45E7-802D-6CEF1BD558F3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Wilburton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4E4B8-5213-4C15-A5C1-61D878870424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5F7017-6753-4F1A-9733-78BD1CD4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97443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0926C-1A7C-4326-A400-9225B155103C}"/>
              </a:ext>
            </a:extLst>
          </p:cNvPr>
          <p:cNvGrpSpPr/>
          <p:nvPr/>
        </p:nvGrpSpPr>
        <p:grpSpPr>
          <a:xfrm>
            <a:off x="8090698" y="2358640"/>
            <a:ext cx="3151909" cy="6098462"/>
            <a:chOff x="8090698" y="2358640"/>
            <a:chExt cx="3151909" cy="60984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AE1F50-ED62-418A-9F0C-5F477C551919}"/>
                </a:ext>
              </a:extLst>
            </p:cNvPr>
            <p:cNvSpPr/>
            <p:nvPr/>
          </p:nvSpPr>
          <p:spPr>
            <a:xfrm>
              <a:off x="8090698" y="2358640"/>
              <a:ext cx="3151909" cy="6098462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3D71BC-0EED-4BD5-958C-A570E70AB170}"/>
                </a:ext>
              </a:extLst>
            </p:cNvPr>
            <p:cNvSpPr txBox="1"/>
            <p:nvPr/>
          </p:nvSpPr>
          <p:spPr>
            <a:xfrm>
              <a:off x="8103175" y="5966922"/>
              <a:ext cx="3126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Accessibility Issues</a:t>
              </a:r>
            </a:p>
          </p:txBody>
        </p:sp>
        <p:pic>
          <p:nvPicPr>
            <p:cNvPr id="20" name="Picture 19" descr="A picture containing outdoor, snow, building, covered&#10;&#10;Description automatically generated">
              <a:extLst>
                <a:ext uri="{FF2B5EF4-FFF2-40B4-BE49-F238E27FC236}">
                  <a16:creationId xmlns:a16="http://schemas.microsoft.com/office/drawing/2014/main" id="{B7C227E6-C5BD-42A7-B57B-3620F7B8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022832" y="2982290"/>
              <a:ext cx="3287638" cy="246572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B8C8CA-CA79-473B-B42E-944909CA96C3}"/>
              </a:ext>
            </a:extLst>
          </p:cNvPr>
          <p:cNvGrpSpPr/>
          <p:nvPr/>
        </p:nvGrpSpPr>
        <p:grpSpPr>
          <a:xfrm>
            <a:off x="4495087" y="471839"/>
            <a:ext cx="3151909" cy="6098462"/>
            <a:chOff x="4495087" y="471839"/>
            <a:chExt cx="3151909" cy="60984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640C40-1E28-43A9-A52E-F44A92A1990E}"/>
                </a:ext>
              </a:extLst>
            </p:cNvPr>
            <p:cNvSpPr/>
            <p:nvPr/>
          </p:nvSpPr>
          <p:spPr>
            <a:xfrm>
              <a:off x="4495087" y="471839"/>
              <a:ext cx="3151909" cy="6098462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0F2C9-B613-45B0-84F0-D737F8988169}"/>
                </a:ext>
              </a:extLst>
            </p:cNvPr>
            <p:cNvSpPr txBox="1"/>
            <p:nvPr/>
          </p:nvSpPr>
          <p:spPr>
            <a:xfrm>
              <a:off x="4507565" y="5802352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Single-Family</a:t>
              </a:r>
            </a:p>
          </p:txBody>
        </p:sp>
        <p:pic>
          <p:nvPicPr>
            <p:cNvPr id="15" name="Picture 14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CB999E22-ACC9-B148-A3B6-4EFAE52CA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27721" y="2138582"/>
              <a:ext cx="3686636" cy="27649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78FE4D-30DC-446B-AFA2-7DE39F176F81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Wilburton Character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818FC-72F6-4F5E-A72A-C8C2C961A621}"/>
              </a:ext>
            </a:extLst>
          </p:cNvPr>
          <p:cNvSpPr txBox="1"/>
          <p:nvPr/>
        </p:nvSpPr>
        <p:spPr>
          <a:xfrm>
            <a:off x="838200" y="173325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9619B-D62B-4E09-9436-D27EE5A3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BCF546-F2FE-4346-BD73-1F4B50360B7D}"/>
              </a:ext>
            </a:extLst>
          </p:cNvPr>
          <p:cNvGrpSpPr/>
          <p:nvPr/>
        </p:nvGrpSpPr>
        <p:grpSpPr>
          <a:xfrm>
            <a:off x="949393" y="2511038"/>
            <a:ext cx="3151909" cy="6098463"/>
            <a:chOff x="949393" y="2358638"/>
            <a:chExt cx="3151909" cy="60984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7D13CA-32BE-43DE-BC8E-DC6079BB4DDE}"/>
                </a:ext>
              </a:extLst>
            </p:cNvPr>
            <p:cNvSpPr/>
            <p:nvPr/>
          </p:nvSpPr>
          <p:spPr>
            <a:xfrm>
              <a:off x="949393" y="2358638"/>
              <a:ext cx="3151909" cy="6098463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A497A-76EF-48D6-B8B9-46D8FC45D2C3}"/>
                </a:ext>
              </a:extLst>
            </p:cNvPr>
            <p:cNvSpPr txBox="1"/>
            <p:nvPr/>
          </p:nvSpPr>
          <p:spPr>
            <a:xfrm>
              <a:off x="949393" y="5862415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Parks</a:t>
              </a:r>
            </a:p>
          </p:txBody>
        </p:sp>
        <p:pic>
          <p:nvPicPr>
            <p:cNvPr id="4" name="Picture 3" descr="A picture containing outdoor, building, grass, small&#10;&#10;Description automatically generated">
              <a:extLst>
                <a:ext uri="{FF2B5EF4-FFF2-40B4-BE49-F238E27FC236}">
                  <a16:creationId xmlns:a16="http://schemas.microsoft.com/office/drawing/2014/main" id="{5E3AC5B8-8777-6B42-8D29-613EFC734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06485" y="2982287"/>
              <a:ext cx="3287640" cy="24657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03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30601-B439-4D49-8699-62FB6DCAB303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829"/>
            <a:ext cx="10515600" cy="108379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/>
              </a:rPr>
              <a:t>Recommendations for Wilburton</a:t>
            </a:r>
            <a:endParaRPr lang="en-US">
              <a:solidFill>
                <a:schemeClr val="bg1"/>
              </a:solidFill>
              <a:latin typeface="Comfortaa" panose="020F0303070200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14471-52F0-4BCC-9078-0D7DAF62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Flagship Slab"/>
                <a:cs typeface="Calibri"/>
              </a:rPr>
              <a:t>Amending Bike Plan to make both directions of Lake Hills Connector Off-Path Trail</a:t>
            </a:r>
          </a:p>
          <a:p>
            <a:r>
              <a:rPr lang="en-US">
                <a:latin typeface="Flagship Slab"/>
                <a:cs typeface="Calibri"/>
              </a:rPr>
              <a:t>Adding Sidewalk to west side of SE 1</a:t>
            </a:r>
            <a:r>
              <a:rPr lang="en-US" baseline="30000">
                <a:latin typeface="Flagship Slab"/>
                <a:cs typeface="Calibri"/>
              </a:rPr>
              <a:t>st</a:t>
            </a:r>
            <a:r>
              <a:rPr lang="en-US">
                <a:latin typeface="Flagship Slab"/>
                <a:cs typeface="Calibri"/>
              </a:rPr>
              <a:t> St.</a:t>
            </a:r>
          </a:p>
          <a:p>
            <a:r>
              <a:rPr lang="en-US">
                <a:latin typeface="Flagship Slab"/>
                <a:cs typeface="Calibri"/>
              </a:rPr>
              <a:t>Completing pedestrian plan for SE 7</a:t>
            </a:r>
            <a:r>
              <a:rPr lang="en-US" baseline="30000">
                <a:latin typeface="Flagship Slab"/>
                <a:cs typeface="Calibri"/>
              </a:rPr>
              <a:t>th</a:t>
            </a:r>
            <a:r>
              <a:rPr lang="en-US">
                <a:latin typeface="Flagship Slab"/>
                <a:cs typeface="Calibri"/>
              </a:rPr>
              <a:t> Pl. sidewalk</a:t>
            </a:r>
          </a:p>
          <a:p>
            <a:r>
              <a:rPr lang="en-US">
                <a:latin typeface="Flagship Slab"/>
                <a:cs typeface="Calibri"/>
              </a:rPr>
              <a:t>Improving signage on trails within parks, directing towards trail</a:t>
            </a:r>
          </a:p>
          <a:p>
            <a:r>
              <a:rPr lang="en-US">
                <a:latin typeface="Flagship Slab"/>
                <a:cs typeface="Calibri"/>
              </a:rPr>
              <a:t>Delineating a better north/south bike route through neighborhood</a:t>
            </a:r>
          </a:p>
          <a:p>
            <a:r>
              <a:rPr lang="en-US">
                <a:latin typeface="Flagship Slab"/>
                <a:cs typeface="Calibri"/>
              </a:rPr>
              <a:t>Creating better access for low-income communities via planning, transit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76E95-D454-462A-8013-DBB2FAD7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</p:spTree>
    <p:extLst>
      <p:ext uri="{BB962C8B-B14F-4D97-AF65-F5344CB8AC3E}">
        <p14:creationId xmlns:p14="http://schemas.microsoft.com/office/powerpoint/2010/main" val="1446469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Car-Free Day in Wilburton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3B34A-37B6-4C5C-923A-23DA8987438D}"/>
              </a:ext>
            </a:extLst>
          </p:cNvPr>
          <p:cNvSpPr/>
          <p:nvPr/>
        </p:nvSpPr>
        <p:spPr>
          <a:xfrm>
            <a:off x="-424474" y="1590952"/>
            <a:ext cx="4560056" cy="764321"/>
          </a:xfrm>
          <a:prstGeom prst="rect">
            <a:avLst/>
          </a:prstGeom>
          <a:solidFill>
            <a:srgbClr val="FFCC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rgbClr val="695C78"/>
                </a:solidFill>
                <a:latin typeface="Flagship Slab" pitchFamily="50" charset="0"/>
                <a:ea typeface="Roboto Black" panose="02000000000000000000" pitchFamily="2" charset="0"/>
              </a:rPr>
              <a:t>CONNECTIVITY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2BE82-6D88-424C-9F89-4ECE094172A0}"/>
              </a:ext>
            </a:extLst>
          </p:cNvPr>
          <p:cNvSpPr txBox="1"/>
          <p:nvPr/>
        </p:nvSpPr>
        <p:spPr>
          <a:xfrm>
            <a:off x="838200" y="2507673"/>
            <a:ext cx="5770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One day in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People must use bike, walking, etc. to commute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Based on Bogota’s </a:t>
            </a:r>
            <a:r>
              <a:rPr lang="en-US" sz="2400" i="1" err="1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día</a:t>
            </a:r>
            <a:r>
              <a:rPr lang="en-US" sz="2400" i="1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 sin </a:t>
            </a:r>
            <a:r>
              <a:rPr lang="en-US" sz="2400" i="1" err="1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carro</a:t>
            </a: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/Day without cars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Accommodations made for people who can’t walk/bike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Large enough area to encourage, exploration, shopping, other activities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7B4E1-2E74-9C4B-BDB8-84F07E1D7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796" y="2355273"/>
            <a:ext cx="4915049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EBD04-D7F8-C942-9441-5B360CE26816}"/>
              </a:ext>
            </a:extLst>
          </p:cNvPr>
          <p:cNvSpPr txBox="1"/>
          <p:nvPr/>
        </p:nvSpPr>
        <p:spPr>
          <a:xfrm>
            <a:off x="8117245" y="5619173"/>
            <a:ext cx="247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El </a:t>
            </a:r>
            <a:r>
              <a:rPr lang="en-US" i="1" err="1"/>
              <a:t>día</a:t>
            </a:r>
            <a:r>
              <a:rPr lang="en-US" i="1"/>
              <a:t> sin </a:t>
            </a:r>
            <a:r>
              <a:rPr lang="en-US" i="1" err="1"/>
              <a:t>carro</a:t>
            </a:r>
            <a:r>
              <a:rPr lang="en-US" i="1"/>
              <a:t> </a:t>
            </a:r>
            <a:r>
              <a:rPr lang="en-US"/>
              <a:t>in Bogota</a:t>
            </a:r>
          </a:p>
        </p:txBody>
      </p:sp>
    </p:spTree>
    <p:extLst>
      <p:ext uri="{BB962C8B-B14F-4D97-AF65-F5344CB8AC3E}">
        <p14:creationId xmlns:p14="http://schemas.microsoft.com/office/powerpoint/2010/main" val="171473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id="{A01BA812-CA9C-4604-A60B-A066A6EB6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" y="0"/>
            <a:ext cx="12186087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5F7017-6753-4F1A-9733-78BD1CD4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CC3D-8986-439D-B9CD-BD7A3DBAA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326DA-C504-44C7-B690-EFC9ADEF4418}"/>
              </a:ext>
            </a:extLst>
          </p:cNvPr>
          <p:cNvSpPr/>
          <p:nvPr/>
        </p:nvSpPr>
        <p:spPr>
          <a:xfrm>
            <a:off x="0" y="-1"/>
            <a:ext cx="12254629" cy="1430053"/>
          </a:xfrm>
          <a:prstGeom prst="rect">
            <a:avLst/>
          </a:prstGeom>
          <a:solidFill>
            <a:srgbClr val="695C7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Comforta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Lake Hills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4E4B8-5213-4C15-A5C1-61D878870424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NEIGHBORHOOD ANALYSIS</a:t>
            </a:r>
          </a:p>
        </p:txBody>
      </p:sp>
    </p:spTree>
    <p:extLst>
      <p:ext uri="{BB962C8B-B14F-4D97-AF65-F5344CB8AC3E}">
        <p14:creationId xmlns:p14="http://schemas.microsoft.com/office/powerpoint/2010/main" val="1692822795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EA6D8A-6AAB-4D9F-A5F3-F577AED06623}"/>
              </a:ext>
            </a:extLst>
          </p:cNvPr>
          <p:cNvGrpSpPr/>
          <p:nvPr/>
        </p:nvGrpSpPr>
        <p:grpSpPr>
          <a:xfrm>
            <a:off x="7587630" y="2394078"/>
            <a:ext cx="4476908" cy="5592927"/>
            <a:chOff x="7587630" y="2394078"/>
            <a:chExt cx="4476908" cy="55929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A91FC4-5892-433B-9FB8-849512E745C9}"/>
                </a:ext>
              </a:extLst>
            </p:cNvPr>
            <p:cNvSpPr/>
            <p:nvPr/>
          </p:nvSpPr>
          <p:spPr>
            <a:xfrm>
              <a:off x="7626351" y="2394078"/>
              <a:ext cx="4438187" cy="5592927"/>
            </a:xfrm>
            <a:prstGeom prst="rect">
              <a:avLst/>
            </a:prstGeom>
            <a:solidFill>
              <a:srgbClr val="1885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A12BDC86-E738-40D5-9682-1624E0EE5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8" t="13623" r="254" b="13291"/>
            <a:stretch/>
          </p:blipFill>
          <p:spPr bwMode="auto">
            <a:xfrm>
              <a:off x="7714812" y="2696507"/>
              <a:ext cx="4261264" cy="30409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1FE8F1-CF45-4EC9-B505-07492725A1F4}"/>
                </a:ext>
              </a:extLst>
            </p:cNvPr>
            <p:cNvSpPr txBox="1"/>
            <p:nvPr/>
          </p:nvSpPr>
          <p:spPr>
            <a:xfrm>
              <a:off x="7587630" y="5886021"/>
              <a:ext cx="44519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gship Slab" pitchFamily="50" charset="0"/>
                  <a:ea typeface="Roboto" panose="02000000000000000000" pitchFamily="2" charset="0"/>
                  <a:cs typeface="+mn-cs"/>
                </a:rPr>
                <a:t>History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1C340-0709-4DDF-90E7-F22382E4FC13}"/>
              </a:ext>
            </a:extLst>
          </p:cNvPr>
          <p:cNvGrpSpPr/>
          <p:nvPr/>
        </p:nvGrpSpPr>
        <p:grpSpPr>
          <a:xfrm>
            <a:off x="3467625" y="737370"/>
            <a:ext cx="3948908" cy="6098462"/>
            <a:chOff x="3659846" y="759538"/>
            <a:chExt cx="3948908" cy="60984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640C40-1E28-43A9-A52E-F44A92A1990E}"/>
                </a:ext>
              </a:extLst>
            </p:cNvPr>
            <p:cNvSpPr/>
            <p:nvPr/>
          </p:nvSpPr>
          <p:spPr>
            <a:xfrm>
              <a:off x="3659846" y="759538"/>
              <a:ext cx="3910187" cy="6098462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0F2C9-B613-45B0-84F0-D737F8988169}"/>
                </a:ext>
              </a:extLst>
            </p:cNvPr>
            <p:cNvSpPr txBox="1"/>
            <p:nvPr/>
          </p:nvSpPr>
          <p:spPr>
            <a:xfrm>
              <a:off x="3673608" y="5908189"/>
              <a:ext cx="393514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gship Slab" pitchFamily="50" charset="0"/>
                  <a:ea typeface="Roboto" panose="02000000000000000000" pitchFamily="2" charset="0"/>
                  <a:cs typeface="+mn-cs"/>
                </a:rPr>
                <a:t>Architecture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2A07FEE-9D61-4CD2-AA1E-343DD2295A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9" t="19244" r="36372" b="38256"/>
            <a:stretch/>
          </p:blipFill>
          <p:spPr bwMode="auto">
            <a:xfrm>
              <a:off x="3731617" y="2718675"/>
              <a:ext cx="3766643" cy="21661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78FE4D-30DC-446B-AFA2-7DE39F176F81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Lake Hills Character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818FC-72F6-4F5E-A72A-C8C2C961A621}"/>
              </a:ext>
            </a:extLst>
          </p:cNvPr>
          <p:cNvSpPr txBox="1"/>
          <p:nvPr/>
        </p:nvSpPr>
        <p:spPr>
          <a:xfrm>
            <a:off x="838200" y="173325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NEIGHBORHOOD ANALYSIS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9619B-D62B-4E09-9436-D27EE5A3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CC3D-8986-439D-B9CD-BD7A3DBAA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9AFAC-3107-4679-8B59-FA649839F8DD}"/>
              </a:ext>
            </a:extLst>
          </p:cNvPr>
          <p:cNvGrpSpPr/>
          <p:nvPr/>
        </p:nvGrpSpPr>
        <p:grpSpPr>
          <a:xfrm>
            <a:off x="80939" y="2382244"/>
            <a:ext cx="3151909" cy="6098463"/>
            <a:chOff x="949393" y="2358638"/>
            <a:chExt cx="3151909" cy="60984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7D13CA-32BE-43DE-BC8E-DC6079BB4DDE}"/>
                </a:ext>
              </a:extLst>
            </p:cNvPr>
            <p:cNvSpPr/>
            <p:nvPr/>
          </p:nvSpPr>
          <p:spPr>
            <a:xfrm>
              <a:off x="949393" y="2358638"/>
              <a:ext cx="3151909" cy="6098463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A497A-76EF-48D6-B8B9-46D8FC45D2C3}"/>
                </a:ext>
              </a:extLst>
            </p:cNvPr>
            <p:cNvSpPr txBox="1"/>
            <p:nvPr/>
          </p:nvSpPr>
          <p:spPr>
            <a:xfrm>
              <a:off x="949393" y="5862415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lagship Slab" pitchFamily="50" charset="0"/>
                  <a:ea typeface="Roboto" panose="02000000000000000000" pitchFamily="2" charset="0"/>
                  <a:cs typeface="+mn-cs"/>
                </a:rPr>
                <a:t>Wetlands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70C6486-951A-4A37-B130-6723EC248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5" t="22815" r="19472" b="34536"/>
            <a:stretch/>
          </p:blipFill>
          <p:spPr bwMode="auto">
            <a:xfrm>
              <a:off x="1153747" y="2634562"/>
              <a:ext cx="2743200" cy="29248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71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Recommendations for Lake Hills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NEIGHBORHOOD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2BE82-6D88-424C-9F89-4ECE094172A0}"/>
              </a:ext>
            </a:extLst>
          </p:cNvPr>
          <p:cNvSpPr txBox="1"/>
          <p:nvPr/>
        </p:nvSpPr>
        <p:spPr>
          <a:xfrm>
            <a:off x="797719" y="1947996"/>
            <a:ext cx="101003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Utilize Ranger Station - make it more open to the trail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Utilize library – extend design beyond the trail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Improve entrances – make them more obvious to provide sense of being “checkpoints”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Create meditative gazebos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lagship Slab" pitchFamily="50" charset="0"/>
              <a:ea typeface="Champagne &amp; Limousines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CC3D-8986-439D-B9CD-BD7A3DBAA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48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umbrella&#10;&#10;Description automatically generated">
            <a:extLst>
              <a:ext uri="{FF2B5EF4-FFF2-40B4-BE49-F238E27FC236}">
                <a16:creationId xmlns:a16="http://schemas.microsoft.com/office/drawing/2014/main" id="{9F0A3707-7074-4143-B222-CE4544E13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5" y="1590952"/>
            <a:ext cx="5089815" cy="5089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Meditative Gazebos in Lake Hills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NEIGHBORHOOD ANALYSIS</a:t>
            </a:r>
          </a:p>
        </p:txBody>
      </p:sp>
      <p:pic>
        <p:nvPicPr>
          <p:cNvPr id="5" name="Picture 4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EE39150D-F869-4029-BF67-B78CB67ED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5" y="1417627"/>
            <a:ext cx="5263140" cy="526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E3B34A-37B6-4C5C-923A-23DA8987438D}"/>
              </a:ext>
            </a:extLst>
          </p:cNvPr>
          <p:cNvSpPr/>
          <p:nvPr/>
        </p:nvSpPr>
        <p:spPr>
          <a:xfrm>
            <a:off x="-424475" y="1590952"/>
            <a:ext cx="7372529" cy="764321"/>
          </a:xfrm>
          <a:prstGeom prst="rect">
            <a:avLst/>
          </a:prstGeom>
          <a:solidFill>
            <a:srgbClr val="FFCC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95C78"/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MEDITATIVE; CHECKPOINTS; ALL-DAY, ALL WEATHER ACCESS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2BE82-6D88-424C-9F89-4ECE094172A0}"/>
              </a:ext>
            </a:extLst>
          </p:cNvPr>
          <p:cNvSpPr txBox="1"/>
          <p:nvPr/>
        </p:nvSpPr>
        <p:spPr>
          <a:xfrm>
            <a:off x="843880" y="2507673"/>
            <a:ext cx="57704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Situated in a clearing just off the trail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Design that highlights specific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Addresses lack of places to linger in Lake Hills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Exhibits conflict in values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lagship Slab" pitchFamily="50" charset="0"/>
              <a:ea typeface="Champagne &amp; Limousines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CC3D-8986-439D-B9CD-BD7A3DBAA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71C0A1-F223-46E4-983F-CB4393038CF6}"/>
              </a:ext>
            </a:extLst>
          </p:cNvPr>
          <p:cNvSpPr/>
          <p:nvPr/>
        </p:nvSpPr>
        <p:spPr>
          <a:xfrm>
            <a:off x="2087" y="-13766"/>
            <a:ext cx="12254629" cy="1430053"/>
          </a:xfrm>
          <a:prstGeom prst="rect">
            <a:avLst/>
          </a:prstGeom>
          <a:solidFill>
            <a:srgbClr val="695C7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Comforta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06BA02-20B2-4E6D-9DE6-E3BE07A94DA0}"/>
              </a:ext>
            </a:extLst>
          </p:cNvPr>
          <p:cNvSpPr txBox="1">
            <a:spLocks/>
          </p:cNvSpPr>
          <p:nvPr/>
        </p:nvSpPr>
        <p:spPr>
          <a:xfrm>
            <a:off x="838200" y="421790"/>
            <a:ext cx="10515600" cy="1623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white"/>
                </a:solidFill>
                <a:latin typeface="Comfortaa"/>
                <a:ea typeface="+mn-ea"/>
                <a:cs typeface="Calibri"/>
              </a:rPr>
              <a:t>West Lake Sammamish</a:t>
            </a:r>
            <a:endParaRPr lang="en-US" sz="1800" dirty="0">
              <a:solidFill>
                <a:prstClr val="white"/>
              </a:solidFill>
              <a:latin typeface="Comforta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CC45D-C76C-44D5-9FC9-94B9BAC4D00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59BAFDD-D6D1-41DF-A382-CB676841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4746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6FE94-1A4E-466A-BC67-8166B859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09"/>
            <a:ext cx="10515600" cy="2042578"/>
          </a:xfrm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rgbClr val="FFCC29"/>
                </a:solidFill>
              </a:rPr>
              <a:t>What is “</a:t>
            </a:r>
            <a:r>
              <a:rPr lang="en-US" sz="6000" b="1">
                <a:solidFill>
                  <a:srgbClr val="FFCC29"/>
                </a:solidFill>
              </a:rPr>
              <a:t>Place</a:t>
            </a:r>
            <a:r>
              <a:rPr lang="en-US" sz="6000">
                <a:solidFill>
                  <a:srgbClr val="FFCC29"/>
                </a:solidFill>
              </a:rPr>
              <a:t>”?  What is the Lake to Lake trail as a place?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EC7B4-25F5-4021-9E8A-048CAABF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43375"/>
            <a:ext cx="10515600" cy="2033587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13002-B804-4036-878A-FEF8362A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57E68-78F5-4A72-B905-6B0F43F62223}"/>
              </a:ext>
            </a:extLst>
          </p:cNvPr>
          <p:cNvSpPr txBox="1"/>
          <p:nvPr/>
        </p:nvSpPr>
        <p:spPr>
          <a:xfrm>
            <a:off x="838200" y="1372689"/>
            <a:ext cx="59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A trail can be more than a </a:t>
            </a:r>
            <a:r>
              <a:rPr lang="en-US" i="1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thing 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- it can be a</a:t>
            </a:r>
            <a:r>
              <a:rPr lang="en-US" i="1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 place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1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BEE2F21-4476-4DA2-B213-E0CD0FB6C4D3}"/>
              </a:ext>
            </a:extLst>
          </p:cNvPr>
          <p:cNvGrpSpPr/>
          <p:nvPr/>
        </p:nvGrpSpPr>
        <p:grpSpPr>
          <a:xfrm>
            <a:off x="4151841" y="471838"/>
            <a:ext cx="3963817" cy="6569041"/>
            <a:chOff x="4151841" y="471838"/>
            <a:chExt cx="3963817" cy="65690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640C40-1E28-43A9-A52E-F44A92A1990E}"/>
                </a:ext>
              </a:extLst>
            </p:cNvPr>
            <p:cNvSpPr/>
            <p:nvPr/>
          </p:nvSpPr>
          <p:spPr>
            <a:xfrm>
              <a:off x="4151841" y="471838"/>
              <a:ext cx="3963817" cy="6569041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0F2C9-B613-45B0-84F0-D737F8988169}"/>
                </a:ext>
              </a:extLst>
            </p:cNvPr>
            <p:cNvSpPr txBox="1"/>
            <p:nvPr/>
          </p:nvSpPr>
          <p:spPr>
            <a:xfrm>
              <a:off x="4545003" y="5862415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Community</a:t>
              </a:r>
            </a:p>
          </p:txBody>
        </p:sp>
        <p:pic>
          <p:nvPicPr>
            <p:cNvPr id="17" name="Picture 16" descr="A large green field with trees in the background&#10;&#10;Description automatically generated">
              <a:extLst>
                <a:ext uri="{FF2B5EF4-FFF2-40B4-BE49-F238E27FC236}">
                  <a16:creationId xmlns:a16="http://schemas.microsoft.com/office/drawing/2014/main" id="{CA47EBB9-4C1C-4B70-9929-9BBC49609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662" y="2557751"/>
              <a:ext cx="3776174" cy="22574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278FE4D-30DC-446B-AFA2-7DE39F176F81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23700"/>
          </a:xfrm>
        </p:spPr>
        <p:txBody>
          <a:bodyPr>
            <a:normAutofit/>
          </a:bodyPr>
          <a:lstStyle/>
          <a:p>
            <a:r>
              <a:rPr lang="en-US">
                <a:solidFill>
                  <a:prstClr val="white"/>
                </a:solidFill>
                <a:latin typeface="Comfortaa"/>
                <a:cs typeface="Calibri"/>
              </a:rPr>
              <a:t>West Lake Sammamish</a:t>
            </a:r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 Character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818FC-72F6-4F5E-A72A-C8C2C961A621}"/>
              </a:ext>
            </a:extLst>
          </p:cNvPr>
          <p:cNvSpPr txBox="1"/>
          <p:nvPr/>
        </p:nvSpPr>
        <p:spPr>
          <a:xfrm>
            <a:off x="838200" y="173325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9619B-D62B-4E09-9436-D27EE5A3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20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734C44-F8E0-43FE-957E-B0D6C91C607D}"/>
              </a:ext>
            </a:extLst>
          </p:cNvPr>
          <p:cNvGrpSpPr/>
          <p:nvPr/>
        </p:nvGrpSpPr>
        <p:grpSpPr>
          <a:xfrm>
            <a:off x="598726" y="2358638"/>
            <a:ext cx="3219985" cy="6098463"/>
            <a:chOff x="598726" y="2358638"/>
            <a:chExt cx="3219985" cy="60984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7D13CA-32BE-43DE-BC8E-DC6079BB4DDE}"/>
                </a:ext>
              </a:extLst>
            </p:cNvPr>
            <p:cNvSpPr/>
            <p:nvPr/>
          </p:nvSpPr>
          <p:spPr>
            <a:xfrm>
              <a:off x="666802" y="2358638"/>
              <a:ext cx="3151909" cy="6098463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A497A-76EF-48D6-B8B9-46D8FC45D2C3}"/>
                </a:ext>
              </a:extLst>
            </p:cNvPr>
            <p:cNvSpPr txBox="1"/>
            <p:nvPr/>
          </p:nvSpPr>
          <p:spPr>
            <a:xfrm>
              <a:off x="598726" y="5862415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Parks</a:t>
              </a:r>
            </a:p>
          </p:txBody>
        </p:sp>
        <p:pic>
          <p:nvPicPr>
            <p:cNvPr id="15" name="Picture 14" descr="A tree in a forest&#10;&#10;Description automatically generated">
              <a:extLst>
                <a:ext uri="{FF2B5EF4-FFF2-40B4-BE49-F238E27FC236}">
                  <a16:creationId xmlns:a16="http://schemas.microsoft.com/office/drawing/2014/main" id="{63FDFE23-A4AB-436D-94D2-22F5256DB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527" y="2557751"/>
              <a:ext cx="2622457" cy="33046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0EA0A5-D5E5-4891-947A-F00F8C328BB2}"/>
              </a:ext>
            </a:extLst>
          </p:cNvPr>
          <p:cNvGrpSpPr/>
          <p:nvPr/>
        </p:nvGrpSpPr>
        <p:grpSpPr>
          <a:xfrm>
            <a:off x="8484482" y="2358639"/>
            <a:ext cx="3202448" cy="6098462"/>
            <a:chOff x="8484482" y="2358639"/>
            <a:chExt cx="3202448" cy="60984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8F5AD7-704F-41BD-81DB-3A93A2CEB53C}"/>
                </a:ext>
              </a:extLst>
            </p:cNvPr>
            <p:cNvSpPr/>
            <p:nvPr/>
          </p:nvSpPr>
          <p:spPr>
            <a:xfrm>
              <a:off x="8484482" y="2358639"/>
              <a:ext cx="3151909" cy="6098462"/>
            </a:xfrm>
            <a:prstGeom prst="rect">
              <a:avLst/>
            </a:prstGeom>
            <a:solidFill>
              <a:srgbClr val="188577"/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7332DC-22A7-4665-B51D-77343E31B4BD}"/>
                </a:ext>
              </a:extLst>
            </p:cNvPr>
            <p:cNvSpPr txBox="1"/>
            <p:nvPr/>
          </p:nvSpPr>
          <p:spPr>
            <a:xfrm>
              <a:off x="8559979" y="5862415"/>
              <a:ext cx="31269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Connectivity</a:t>
              </a:r>
            </a:p>
          </p:txBody>
        </p:sp>
        <p:pic>
          <p:nvPicPr>
            <p:cNvPr id="4" name="Picture 3" descr="A path with trees on the side of a road&#10;&#10;Description automatically generated">
              <a:extLst>
                <a:ext uri="{FF2B5EF4-FFF2-40B4-BE49-F238E27FC236}">
                  <a16:creationId xmlns:a16="http://schemas.microsoft.com/office/drawing/2014/main" id="{782AEFC1-A848-4F7B-A32D-348C46C6E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7501" y="2557751"/>
              <a:ext cx="2596299" cy="33046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142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  <a:latin typeface="Comfortaa" panose="020F0303070200060003" pitchFamily="34" charset="0"/>
              </a:rPr>
              <a:t>Recommendations for West Lake Sammamish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Flagship Slab" pitchFamily="50" charset="0"/>
                <a:ea typeface="Roboto Black" panose="02000000000000000000" pitchFamily="2" charset="0"/>
                <a:cs typeface="+mn-cs"/>
              </a:rPr>
              <a:t>NEIGHBORHOOD ANALYSIS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6CC3D-8986-439D-B9CD-BD7A3DBAA3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96C2F-2A0E-4D91-8329-6CA5BBA152E7}"/>
              </a:ext>
            </a:extLst>
          </p:cNvPr>
          <p:cNvSpPr txBox="1"/>
          <p:nvPr/>
        </p:nvSpPr>
        <p:spPr>
          <a:xfrm>
            <a:off x="999241" y="2187019"/>
            <a:ext cx="6249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Flagship Slab"/>
              </a:rPr>
              <a:t>Create an engaging atmosphere for pedestrians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latin typeface="Flagship Slab"/>
              </a:rPr>
              <a:t>Use of art or signage to address the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latin typeface="Flagship Slab"/>
              </a:rPr>
              <a:t>Small details such as fencing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Flagship Slab"/>
              </a:rPr>
              <a:t>Bike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C127BA73-3509-44B1-B1C1-E1EF2A91B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58" y="1950458"/>
            <a:ext cx="3048001" cy="3879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709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E0152B-F1FD-4473-A5DB-5FAB1986B32C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657"/>
            <a:ext cx="11353800" cy="1081043"/>
          </a:xfrm>
        </p:spPr>
        <p:txBody>
          <a:bodyPr>
            <a:noAutofit/>
          </a:bodyPr>
          <a:lstStyle/>
          <a:p>
            <a:r>
              <a:rPr lang="en-US" sz="4000">
                <a:solidFill>
                  <a:schemeClr val="bg1"/>
                </a:solidFill>
                <a:latin typeface="Comfortaa" panose="020F0303070200060003" pitchFamily="34" charset="0"/>
              </a:rPr>
              <a:t>Creative Signage in </a:t>
            </a:r>
            <a:r>
              <a:rPr lang="en-US" sz="4000">
                <a:solidFill>
                  <a:prstClr val="white"/>
                </a:solidFill>
                <a:latin typeface="Comfortaa"/>
                <a:cs typeface="Calibri"/>
              </a:rPr>
              <a:t>West Lake Sammamish</a:t>
            </a:r>
            <a:br>
              <a:rPr lang="en-US" sz="4000">
                <a:solidFill>
                  <a:prstClr val="white"/>
                </a:solidFill>
                <a:latin typeface="Comfortaa"/>
              </a:rPr>
            </a:br>
            <a:endParaRPr lang="en-US" sz="4000">
              <a:solidFill>
                <a:schemeClr val="bg1"/>
              </a:solidFill>
              <a:latin typeface="Comfortaa" panose="020F03030702000600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3B34A-37B6-4C5C-923A-23DA8987438D}"/>
              </a:ext>
            </a:extLst>
          </p:cNvPr>
          <p:cNvSpPr/>
          <p:nvPr/>
        </p:nvSpPr>
        <p:spPr>
          <a:xfrm>
            <a:off x="-424474" y="1590952"/>
            <a:ext cx="4560056" cy="764321"/>
          </a:xfrm>
          <a:prstGeom prst="rect">
            <a:avLst/>
          </a:prstGeom>
          <a:solidFill>
            <a:srgbClr val="FFCC2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rgbClr val="695C78"/>
                </a:solidFill>
                <a:latin typeface="Flagship Slab" pitchFamily="50" charset="0"/>
                <a:ea typeface="Roboto Black" panose="02000000000000000000" pitchFamily="2" charset="0"/>
              </a:rPr>
              <a:t>Coordinated Stories Through Art 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22BE82-6D88-424C-9F89-4ECE094172A0}"/>
              </a:ext>
            </a:extLst>
          </p:cNvPr>
          <p:cNvSpPr txBox="1"/>
          <p:nvPr/>
        </p:nvSpPr>
        <p:spPr>
          <a:xfrm>
            <a:off x="838200" y="2507673"/>
            <a:ext cx="577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Portions of the trail could include more engaging elements to enhance its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Potential design elements could address: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Minority groups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Natural design elements (based on psychological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Flagship Slab" pitchFamily="50" charset="0"/>
                <a:ea typeface="Champagne &amp; Limousines" panose="020B0502020202020204" pitchFamily="34" charset="0"/>
                <a:cs typeface="Arabic Typesetting" panose="03020402040406030203" pitchFamily="66" charset="-78"/>
              </a:rPr>
              <a:t>Allow for increased appreciation of the trail and the surrounding environment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4328E9-CFF5-4469-9890-98BE2D1C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Capitol Hill's creative crosswalks">
            <a:extLst>
              <a:ext uri="{FF2B5EF4-FFF2-40B4-BE49-F238E27FC236}">
                <a16:creationId xmlns:a16="http://schemas.microsoft.com/office/drawing/2014/main" id="{5CB7DFA7-F1E4-41AA-9668-960BFB45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080" y="1834771"/>
            <a:ext cx="3566720" cy="3566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3F839-01C3-4AAD-8B9D-CCE6E902348A}"/>
              </a:ext>
            </a:extLst>
          </p:cNvPr>
          <p:cNvSpPr txBox="1"/>
          <p:nvPr/>
        </p:nvSpPr>
        <p:spPr>
          <a:xfrm>
            <a:off x="8487447" y="5555755"/>
            <a:ext cx="21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Capitol Hill’s LGBTQ+ Creative Crosswalk</a:t>
            </a:r>
          </a:p>
        </p:txBody>
      </p:sp>
    </p:spTree>
    <p:extLst>
      <p:ext uri="{BB962C8B-B14F-4D97-AF65-F5344CB8AC3E}">
        <p14:creationId xmlns:p14="http://schemas.microsoft.com/office/powerpoint/2010/main" val="398268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3481A1A-A288-444A-9F58-100CE5995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A938B-CA99-444D-A330-872562CFB84E}"/>
              </a:ext>
            </a:extLst>
          </p:cNvPr>
          <p:cNvSpPr txBox="1"/>
          <p:nvPr/>
        </p:nvSpPr>
        <p:spPr>
          <a:xfrm>
            <a:off x="7936138" y="380889"/>
            <a:ext cx="6303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88577"/>
                </a:solidFill>
                <a:latin typeface="Comfortaa" panose="020F0303070200060003" pitchFamily="34" charset="0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8357D-C756-4386-95CF-37840CE61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4163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57FB9A-0E55-4ECC-ABB9-8610B40C6396}"/>
              </a:ext>
            </a:extLst>
          </p:cNvPr>
          <p:cNvSpPr txBox="1"/>
          <p:nvPr/>
        </p:nvSpPr>
        <p:spPr>
          <a:xfrm>
            <a:off x="606903" y="784927"/>
            <a:ext cx="6303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695C78"/>
                </a:solidFill>
                <a:latin typeface="Comfortaa" panose="020F0303070200060003" pitchFamily="34" charset="0"/>
              </a:rPr>
              <a:t>Group Members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395F8-937E-4679-BDFD-CB921102F166}"/>
              </a:ext>
            </a:extLst>
          </p:cNvPr>
          <p:cNvSpPr/>
          <p:nvPr/>
        </p:nvSpPr>
        <p:spPr>
          <a:xfrm>
            <a:off x="0" y="2545089"/>
            <a:ext cx="11782872" cy="769442"/>
          </a:xfrm>
          <a:prstGeom prst="rect">
            <a:avLst/>
          </a:prstGeom>
          <a:solidFill>
            <a:srgbClr val="FFC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      Matthew Bauman </a:t>
            </a:r>
            <a:r>
              <a:rPr lang="en-US" sz="2700" b="1">
                <a:solidFill>
                  <a:srgbClr val="695C78"/>
                </a:solidFill>
                <a:latin typeface="Flagship Slab" pitchFamily="50" charset="0"/>
              </a:rPr>
              <a:t> 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(CEP, 3</a:t>
            </a:r>
            <a:r>
              <a:rPr lang="en-US" sz="2700" baseline="30000">
                <a:solidFill>
                  <a:srgbClr val="695C78"/>
                </a:solidFill>
                <a:latin typeface="Flagship Slab" pitchFamily="50" charset="0"/>
              </a:rPr>
              <a:t>rd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Year)</a:t>
            </a:r>
            <a:r>
              <a:rPr lang="en-US" sz="2700" b="1">
                <a:solidFill>
                  <a:srgbClr val="695C78"/>
                </a:solidFill>
                <a:latin typeface="Flagship Slab" pitchFamily="50" charset="0"/>
              </a:rPr>
              <a:t> - </a:t>
            </a:r>
            <a:r>
              <a:rPr lang="en-US" sz="2700" u="sng">
                <a:solidFill>
                  <a:srgbClr val="695C78"/>
                </a:solidFill>
                <a:latin typeface="Flagship Slab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mb.bcic@gmail.com</a:t>
            </a:r>
            <a:endParaRPr lang="en-US" sz="2700">
              <a:solidFill>
                <a:srgbClr val="695C78"/>
              </a:solidFill>
              <a:latin typeface="Flagship Slab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CE41D-E2D0-4116-A5B0-5371E0BC97A2}"/>
              </a:ext>
            </a:extLst>
          </p:cNvPr>
          <p:cNvSpPr/>
          <p:nvPr/>
        </p:nvSpPr>
        <p:spPr>
          <a:xfrm>
            <a:off x="-1" y="3464603"/>
            <a:ext cx="11782873" cy="769442"/>
          </a:xfrm>
          <a:prstGeom prst="rect">
            <a:avLst/>
          </a:prstGeom>
          <a:solidFill>
            <a:srgbClr val="FFC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      Evan Eggerud (</a:t>
            </a:r>
            <a:r>
              <a:rPr lang="en-US" sz="2700" err="1">
                <a:solidFill>
                  <a:srgbClr val="695C78"/>
                </a:solidFill>
                <a:latin typeface="Flagship Slab" pitchFamily="50" charset="0"/>
              </a:rPr>
              <a:t>Poli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. Sci / Communications, 3</a:t>
            </a:r>
            <a:r>
              <a:rPr lang="en-US" sz="2700" baseline="30000">
                <a:solidFill>
                  <a:srgbClr val="695C78"/>
                </a:solidFill>
                <a:latin typeface="Flagship Slab" pitchFamily="50" charset="0"/>
              </a:rPr>
              <a:t>rd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Year) – 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sn340745@uw.edu</a:t>
            </a:r>
            <a:endParaRPr lang="en-US" sz="2700">
              <a:solidFill>
                <a:srgbClr val="695C78"/>
              </a:solidFill>
              <a:latin typeface="Flagship Slab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A50F1-F503-483B-8C23-D1346713D2F8}"/>
              </a:ext>
            </a:extLst>
          </p:cNvPr>
          <p:cNvSpPr/>
          <p:nvPr/>
        </p:nvSpPr>
        <p:spPr>
          <a:xfrm>
            <a:off x="0" y="4384117"/>
            <a:ext cx="11782871" cy="769442"/>
          </a:xfrm>
          <a:prstGeom prst="rect">
            <a:avLst/>
          </a:prstGeom>
          <a:solidFill>
            <a:srgbClr val="FFC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      Cameron Miller (Geography, 4</a:t>
            </a:r>
            <a:r>
              <a:rPr lang="en-US" sz="2700" baseline="30000">
                <a:solidFill>
                  <a:srgbClr val="695C78"/>
                </a:solidFill>
                <a:latin typeface="Flagship Slab" pitchFamily="50" charset="0"/>
              </a:rPr>
              <a:t>th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Year) – 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sidmil@uw.edu</a:t>
            </a:r>
            <a:endParaRPr lang="en-US" sz="2700">
              <a:solidFill>
                <a:srgbClr val="695C78"/>
              </a:solidFill>
              <a:latin typeface="Flagship Slab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FB2A87-43FD-43FE-A846-A0E4D1924CDB}"/>
              </a:ext>
            </a:extLst>
          </p:cNvPr>
          <p:cNvSpPr/>
          <p:nvPr/>
        </p:nvSpPr>
        <p:spPr>
          <a:xfrm>
            <a:off x="0" y="5303631"/>
            <a:ext cx="11782871" cy="769442"/>
          </a:xfrm>
          <a:prstGeom prst="rect">
            <a:avLst/>
          </a:prstGeom>
          <a:solidFill>
            <a:srgbClr val="FFC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       Sophia Smith (ESRM, 3</a:t>
            </a:r>
            <a:r>
              <a:rPr lang="en-US" sz="2700" baseline="30000">
                <a:solidFill>
                  <a:srgbClr val="695C78"/>
                </a:solidFill>
                <a:latin typeface="Flagship Slab" pitchFamily="50" charset="0"/>
              </a:rPr>
              <a:t>rd 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</a:rPr>
              <a:t>Year) – </a:t>
            </a:r>
            <a:r>
              <a:rPr lang="en-US" sz="2700">
                <a:solidFill>
                  <a:srgbClr val="695C78"/>
                </a:solidFill>
                <a:latin typeface="Flagship Slab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ssmith99@uw.edu</a:t>
            </a:r>
            <a:endParaRPr lang="en-US" sz="2700">
              <a:solidFill>
                <a:srgbClr val="695C78"/>
              </a:solidFill>
              <a:latin typeface="Flagship Slab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B249CB-25D8-4F28-A4B2-599BBE021DF3}"/>
              </a:ext>
            </a:extLst>
          </p:cNvPr>
          <p:cNvSpPr/>
          <p:nvPr/>
        </p:nvSpPr>
        <p:spPr>
          <a:xfrm>
            <a:off x="-1" y="1625575"/>
            <a:ext cx="11782871" cy="769442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>
                <a:solidFill>
                  <a:schemeClr val="bg1"/>
                </a:solidFill>
                <a:latin typeface="Flagship Slab" pitchFamily="50" charset="0"/>
              </a:rPr>
              <a:t>       David Blum (Instructor) - </a:t>
            </a:r>
            <a:r>
              <a:rPr lang="en-US" sz="2700">
                <a:solidFill>
                  <a:schemeClr val="bg1"/>
                </a:solidFill>
                <a:latin typeface="Flagship Slab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blumedw@uw.edu</a:t>
            </a:r>
            <a:endParaRPr lang="en-US" sz="2700">
              <a:solidFill>
                <a:schemeClr val="bg1"/>
              </a:solidFill>
              <a:latin typeface="Flagship Slab" pitchFamily="50" charset="0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266EB5B-DAD1-427A-BD16-ABA351CD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726B9-8C99-49A2-92DC-6308DA5F3770}"/>
              </a:ext>
            </a:extLst>
          </p:cNvPr>
          <p:cNvSpPr txBox="1"/>
          <p:nvPr/>
        </p:nvSpPr>
        <p:spPr>
          <a:xfrm>
            <a:off x="5929401" y="323732"/>
            <a:ext cx="5655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Flagship Slab" pitchFamily="50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811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B385B-457C-4C94-82A0-884C2097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D1D74-CD17-49FB-873A-53AA5272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Lake Hills</a:t>
            </a:r>
          </a:p>
          <a:p>
            <a:pPr lvl="1"/>
            <a:r>
              <a:rPr lang="en-US"/>
              <a:t>Water Basin from Bellevue Utilities</a:t>
            </a:r>
          </a:p>
          <a:p>
            <a:pPr lvl="1"/>
            <a:r>
              <a:rPr lang="en-US"/>
              <a:t>Lake Hills home from Google Street View</a:t>
            </a:r>
          </a:p>
          <a:p>
            <a:pPr lvl="1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43CF0-8745-49BA-89DC-51614C667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>
            <a:extLst>
              <a:ext uri="{FF2B5EF4-FFF2-40B4-BE49-F238E27FC236}">
                <a16:creationId xmlns:a16="http://schemas.microsoft.com/office/drawing/2014/main" id="{7E9F4B81-CC4D-4BD7-9FBC-D9659986A5B7}"/>
              </a:ext>
            </a:extLst>
          </p:cNvPr>
          <p:cNvSpPr txBox="1">
            <a:spLocks/>
          </p:cNvSpPr>
          <p:nvPr/>
        </p:nvSpPr>
        <p:spPr>
          <a:xfrm>
            <a:off x="3352800" y="24695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CC29"/>
                </a:solidFill>
                <a:latin typeface="Comfortaa" panose="020F0303070200060003" pitchFamily="34" charset="0"/>
              </a:rPr>
              <a:t>Our Vision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337C789-7E36-44BA-BE94-520AA08A7B0F}"/>
              </a:ext>
            </a:extLst>
          </p:cNvPr>
          <p:cNvSpPr txBox="1"/>
          <p:nvPr/>
        </p:nvSpPr>
        <p:spPr>
          <a:xfrm>
            <a:off x="6828389" y="2559997"/>
            <a:ext cx="594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Guiding principles for the L2L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E1F80-55A7-40AA-9CAA-58D4473B30FA}"/>
              </a:ext>
            </a:extLst>
          </p:cNvPr>
          <p:cNvGrpSpPr/>
          <p:nvPr/>
        </p:nvGrpSpPr>
        <p:grpSpPr>
          <a:xfrm>
            <a:off x="-11056719" y="0"/>
            <a:ext cx="13188527" cy="6858000"/>
            <a:chOff x="-11016962" y="0"/>
            <a:chExt cx="1318852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BF2389-E49C-4A09-960B-8317A2BEB523}"/>
                </a:ext>
              </a:extLst>
            </p:cNvPr>
            <p:cNvSpPr/>
            <p:nvPr/>
          </p:nvSpPr>
          <p:spPr>
            <a:xfrm>
              <a:off x="-11015337" y="0"/>
              <a:ext cx="11054281" cy="685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269E30-0BF1-4313-999B-63C7C7F86831}"/>
                </a:ext>
              </a:extLst>
            </p:cNvPr>
            <p:cNvSpPr/>
            <p:nvPr/>
          </p:nvSpPr>
          <p:spPr>
            <a:xfrm>
              <a:off x="21324" y="626853"/>
              <a:ext cx="2150241" cy="7648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Flagship Slab" pitchFamily="50" charset="0"/>
                </a:rPr>
                <a:t>MEDITATIVE</a:t>
              </a:r>
            </a:p>
          </p:txBody>
        </p:sp>
        <p:graphicFrame>
          <p:nvGraphicFramePr>
            <p:cNvPr id="23" name="Content Placeholder 1">
              <a:extLst>
                <a:ext uri="{FF2B5EF4-FFF2-40B4-BE49-F238E27FC236}">
                  <a16:creationId xmlns:a16="http://schemas.microsoft.com/office/drawing/2014/main" id="{AF784F36-CE8E-44B7-900F-B1CC1EC0B77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17937006"/>
                </p:ext>
              </p:extLst>
            </p:nvPr>
          </p:nvGraphicFramePr>
          <p:xfrm>
            <a:off x="-9807542" y="1879809"/>
            <a:ext cx="10515600" cy="4351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4" name="Title 12">
              <a:extLst>
                <a:ext uri="{FF2B5EF4-FFF2-40B4-BE49-F238E27FC236}">
                  <a16:creationId xmlns:a16="http://schemas.microsoft.com/office/drawing/2014/main" id="{04914E0C-E4B8-4CBE-A9E7-E846FE01533B}"/>
                </a:ext>
              </a:extLst>
            </p:cNvPr>
            <p:cNvSpPr txBox="1">
              <a:spLocks/>
            </p:cNvSpPr>
            <p:nvPr/>
          </p:nvSpPr>
          <p:spPr>
            <a:xfrm>
              <a:off x="-11016962" y="0"/>
              <a:ext cx="5777674" cy="1057013"/>
            </a:xfrm>
            <a:prstGeom prst="rect">
              <a:avLst/>
            </a:prstGeom>
            <a:solidFill>
              <a:srgbClr val="FFCC29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>
                  <a:latin typeface="Comfortaa" panose="020F0303070200060003" pitchFamily="34" charset="0"/>
                </a:rPr>
                <a:t>Meditative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900DE79-17D6-408B-97C7-5EF840A3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3</a:t>
            </a:fld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758004B-8A8F-4663-BBA4-6459A523A3CA}"/>
              </a:ext>
            </a:extLst>
          </p:cNvPr>
          <p:cNvGrpSpPr/>
          <p:nvPr/>
        </p:nvGrpSpPr>
        <p:grpSpPr>
          <a:xfrm>
            <a:off x="-11057531" y="0"/>
            <a:ext cx="13189339" cy="7636565"/>
            <a:chOff x="-11057531" y="0"/>
            <a:chExt cx="13189339" cy="763656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38A9FD2-4B0B-4977-8F7E-2B7537D5832F}"/>
                </a:ext>
              </a:extLst>
            </p:cNvPr>
            <p:cNvGrpSpPr/>
            <p:nvPr/>
          </p:nvGrpSpPr>
          <p:grpSpPr>
            <a:xfrm>
              <a:off x="-11057531" y="0"/>
              <a:ext cx="13189339" cy="7636565"/>
              <a:chOff x="-11017774" y="-778565"/>
              <a:chExt cx="13189339" cy="7636565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6F4DC86-1959-4E28-A337-0E0A4BB1D2B9}"/>
                  </a:ext>
                </a:extLst>
              </p:cNvPr>
              <p:cNvSpPr/>
              <p:nvPr/>
            </p:nvSpPr>
            <p:spPr>
              <a:xfrm>
                <a:off x="-11015337" y="-778565"/>
                <a:ext cx="11054281" cy="76365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22A4738-E2BF-4027-A6DD-6FFED1D3DD66}"/>
                  </a:ext>
                </a:extLst>
              </p:cNvPr>
              <p:cNvSpPr/>
              <p:nvPr/>
            </p:nvSpPr>
            <p:spPr>
              <a:xfrm>
                <a:off x="21324" y="626853"/>
                <a:ext cx="2150241" cy="76487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latin typeface="Flagship Slab" pitchFamily="50" charset="0"/>
                  </a:rPr>
                  <a:t>TIMELESS</a:t>
                </a:r>
              </a:p>
            </p:txBody>
          </p:sp>
          <p:sp>
            <p:nvSpPr>
              <p:cNvPr id="117" name="Title 12">
                <a:extLst>
                  <a:ext uri="{FF2B5EF4-FFF2-40B4-BE49-F238E27FC236}">
                    <a16:creationId xmlns:a16="http://schemas.microsoft.com/office/drawing/2014/main" id="{9BA09320-9280-4EE3-8CF5-42132A4CD0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017774" y="-778565"/>
                <a:ext cx="5689034" cy="1057013"/>
              </a:xfrm>
              <a:prstGeom prst="rect">
                <a:avLst/>
              </a:prstGeom>
              <a:solidFill>
                <a:srgbClr val="FFCC2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>
                    <a:latin typeface="Comfortaa" panose="020F0303070200060003" pitchFamily="34" charset="0"/>
                  </a:rPr>
                  <a:t>Timeless</a:t>
                </a:r>
              </a:p>
            </p:txBody>
          </p:sp>
        </p:grpSp>
        <p:graphicFrame>
          <p:nvGraphicFramePr>
            <p:cNvPr id="114" name="Content Placeholder 4">
              <a:extLst>
                <a:ext uri="{FF2B5EF4-FFF2-40B4-BE49-F238E27FC236}">
                  <a16:creationId xmlns:a16="http://schemas.microsoft.com/office/drawing/2014/main" id="{EF136D47-01B1-4218-B3E0-05FB176A3B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23698396"/>
                </p:ext>
              </p:extLst>
            </p:nvPr>
          </p:nvGraphicFramePr>
          <p:xfrm>
            <a:off x="-9919034" y="2183983"/>
            <a:ext cx="10515600" cy="4351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42784E2-3B6E-4A6D-837B-30B3D12A7C61}"/>
              </a:ext>
            </a:extLst>
          </p:cNvPr>
          <p:cNvGrpSpPr/>
          <p:nvPr/>
        </p:nvGrpSpPr>
        <p:grpSpPr>
          <a:xfrm>
            <a:off x="-11057531" y="0"/>
            <a:ext cx="13189339" cy="7636565"/>
            <a:chOff x="-11057531" y="-788505"/>
            <a:chExt cx="13189339" cy="7636565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E60E666C-DCE2-406D-A77B-6533ECCBAB7C}"/>
                </a:ext>
              </a:extLst>
            </p:cNvPr>
            <p:cNvGrpSpPr/>
            <p:nvPr/>
          </p:nvGrpSpPr>
          <p:grpSpPr>
            <a:xfrm>
              <a:off x="-11057531" y="-788505"/>
              <a:ext cx="13189339" cy="7636565"/>
              <a:chOff x="-11017774" y="-1567070"/>
              <a:chExt cx="13189339" cy="763656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90B7DAD6-3F4E-4F45-A583-B8A5A057D3A1}"/>
                  </a:ext>
                </a:extLst>
              </p:cNvPr>
              <p:cNvSpPr/>
              <p:nvPr/>
            </p:nvSpPr>
            <p:spPr>
              <a:xfrm>
                <a:off x="-11014524" y="-1567070"/>
                <a:ext cx="11054281" cy="763656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0727BCD-0B47-4658-B608-CBCDE6DDE71E}"/>
                  </a:ext>
                </a:extLst>
              </p:cNvPr>
              <p:cNvSpPr/>
              <p:nvPr/>
            </p:nvSpPr>
            <p:spPr>
              <a:xfrm>
                <a:off x="21324" y="626853"/>
                <a:ext cx="2150241" cy="76487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latin typeface="Flagship Slab" pitchFamily="50" charset="0"/>
                  </a:rPr>
                  <a:t>ART &amp; HISTORY</a:t>
                </a:r>
              </a:p>
            </p:txBody>
          </p:sp>
          <p:sp>
            <p:nvSpPr>
              <p:cNvPr id="141" name="Title 12">
                <a:extLst>
                  <a:ext uri="{FF2B5EF4-FFF2-40B4-BE49-F238E27FC236}">
                    <a16:creationId xmlns:a16="http://schemas.microsoft.com/office/drawing/2014/main" id="{164CBCDB-4B6A-49EC-AE20-61692D2F7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017774" y="-1543955"/>
                <a:ext cx="6853279" cy="1057013"/>
              </a:xfrm>
              <a:prstGeom prst="rect">
                <a:avLst/>
              </a:prstGeom>
              <a:solidFill>
                <a:srgbClr val="FFCC2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>
                    <a:latin typeface="Comfortaa" panose="020F0303070200060003" pitchFamily="34" charset="0"/>
                  </a:rPr>
                  <a:t>Art and History</a:t>
                </a:r>
              </a:p>
            </p:txBody>
          </p:sp>
        </p:grpSp>
        <p:graphicFrame>
          <p:nvGraphicFramePr>
            <p:cNvPr id="138" name="Content Placeholder 4">
              <a:extLst>
                <a:ext uri="{FF2B5EF4-FFF2-40B4-BE49-F238E27FC236}">
                  <a16:creationId xmlns:a16="http://schemas.microsoft.com/office/drawing/2014/main" id="{099BCDBB-AF31-41D9-B09E-BE9C29CEE4D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71549659"/>
                </p:ext>
              </p:extLst>
            </p:nvPr>
          </p:nvGraphicFramePr>
          <p:xfrm>
            <a:off x="-9925158" y="1302603"/>
            <a:ext cx="10515600" cy="4351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E66C6D1-755F-4B1A-B875-2D121E0DC192}"/>
              </a:ext>
            </a:extLst>
          </p:cNvPr>
          <p:cNvGrpSpPr/>
          <p:nvPr/>
        </p:nvGrpSpPr>
        <p:grpSpPr>
          <a:xfrm>
            <a:off x="-11055907" y="1"/>
            <a:ext cx="13187715" cy="8439272"/>
            <a:chOff x="-11055907" y="-1591211"/>
            <a:chExt cx="13187715" cy="8439272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09959E1-BDB0-4584-AE41-912BA2B5E9A3}"/>
                </a:ext>
              </a:extLst>
            </p:cNvPr>
            <p:cNvGrpSpPr/>
            <p:nvPr/>
          </p:nvGrpSpPr>
          <p:grpSpPr>
            <a:xfrm>
              <a:off x="-11055907" y="-1591211"/>
              <a:ext cx="13187715" cy="8439272"/>
              <a:chOff x="-11016150" y="-2369776"/>
              <a:chExt cx="13187715" cy="8439272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75E9B8D-D2B8-44F4-A778-19FA062CFC6F}"/>
                  </a:ext>
                </a:extLst>
              </p:cNvPr>
              <p:cNvSpPr/>
              <p:nvPr/>
            </p:nvSpPr>
            <p:spPr>
              <a:xfrm>
                <a:off x="-11014524" y="-2369776"/>
                <a:ext cx="11054281" cy="843927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59A40E03-46F3-4898-A359-86C091B0C23E}"/>
                  </a:ext>
                </a:extLst>
              </p:cNvPr>
              <p:cNvSpPr/>
              <p:nvPr/>
            </p:nvSpPr>
            <p:spPr>
              <a:xfrm>
                <a:off x="21324" y="626853"/>
                <a:ext cx="2150241" cy="76487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latin typeface="Flagship Slab" pitchFamily="50" charset="0"/>
                  </a:rPr>
                  <a:t>JOURNEY</a:t>
                </a:r>
              </a:p>
            </p:txBody>
          </p:sp>
          <p:sp>
            <p:nvSpPr>
              <p:cNvPr id="147" name="Title 12">
                <a:extLst>
                  <a:ext uri="{FF2B5EF4-FFF2-40B4-BE49-F238E27FC236}">
                    <a16:creationId xmlns:a16="http://schemas.microsoft.com/office/drawing/2014/main" id="{3F11FC51-2531-4E15-8602-46AA0BB5FE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016150" y="-2346662"/>
                <a:ext cx="6852062" cy="1057013"/>
              </a:xfrm>
              <a:prstGeom prst="rect">
                <a:avLst/>
              </a:prstGeom>
              <a:solidFill>
                <a:srgbClr val="FFCC2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>
                    <a:latin typeface="Comfortaa" panose="020F0303070200060003" pitchFamily="34" charset="0"/>
                  </a:rPr>
                  <a:t>Journey</a:t>
                </a:r>
              </a:p>
            </p:txBody>
          </p:sp>
        </p:grpSp>
        <p:graphicFrame>
          <p:nvGraphicFramePr>
            <p:cNvPr id="144" name="Content Placeholder 4">
              <a:extLst>
                <a:ext uri="{FF2B5EF4-FFF2-40B4-BE49-F238E27FC236}">
                  <a16:creationId xmlns:a16="http://schemas.microsoft.com/office/drawing/2014/main" id="{0D2715F8-F08B-4AA3-BE28-34DAEB2B8F3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44492565"/>
                </p:ext>
              </p:extLst>
            </p:nvPr>
          </p:nvGraphicFramePr>
          <p:xfrm>
            <a:off x="-10085620" y="524711"/>
            <a:ext cx="10515600" cy="4351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513835-063B-4D08-B38E-28C0FFDF0486}"/>
              </a:ext>
            </a:extLst>
          </p:cNvPr>
          <p:cNvGrpSpPr/>
          <p:nvPr/>
        </p:nvGrpSpPr>
        <p:grpSpPr>
          <a:xfrm>
            <a:off x="-11055094" y="-23115"/>
            <a:ext cx="13191075" cy="9260832"/>
            <a:chOff x="-11059267" y="-2412771"/>
            <a:chExt cx="13191075" cy="92608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28B18D-4ED2-4E6F-92CA-015D15ED2527}"/>
                </a:ext>
              </a:extLst>
            </p:cNvPr>
            <p:cNvGrpSpPr/>
            <p:nvPr/>
          </p:nvGrpSpPr>
          <p:grpSpPr>
            <a:xfrm>
              <a:off x="-11059267" y="-2412771"/>
              <a:ext cx="13191075" cy="9260832"/>
              <a:chOff x="-11019510" y="-3191336"/>
              <a:chExt cx="13191075" cy="926083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E2E52BD-2F87-4129-8D98-494F1B759824}"/>
                  </a:ext>
                </a:extLst>
              </p:cNvPr>
              <p:cNvSpPr/>
              <p:nvPr/>
            </p:nvSpPr>
            <p:spPr>
              <a:xfrm>
                <a:off x="-11014524" y="-3168221"/>
                <a:ext cx="11054281" cy="9237717"/>
              </a:xfrm>
              <a:prstGeom prst="rect">
                <a:avLst/>
              </a:prstGeom>
              <a:solidFill>
                <a:srgbClr val="DC8C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24813C7-1C0C-4055-8DB7-D588913B8182}"/>
                  </a:ext>
                </a:extLst>
              </p:cNvPr>
              <p:cNvSpPr/>
              <p:nvPr/>
            </p:nvSpPr>
            <p:spPr>
              <a:xfrm>
                <a:off x="21324" y="626853"/>
                <a:ext cx="2150241" cy="764875"/>
              </a:xfrm>
              <a:prstGeom prst="rect">
                <a:avLst/>
              </a:prstGeom>
              <a:solidFill>
                <a:srgbClr val="DC8C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latin typeface="Flagship Slab" pitchFamily="50" charset="0"/>
                  </a:rPr>
                  <a:t>CONNECTIVITY</a:t>
                </a:r>
              </a:p>
            </p:txBody>
          </p:sp>
          <p:sp>
            <p:nvSpPr>
              <p:cNvPr id="39" name="Title 12">
                <a:extLst>
                  <a:ext uri="{FF2B5EF4-FFF2-40B4-BE49-F238E27FC236}">
                    <a16:creationId xmlns:a16="http://schemas.microsoft.com/office/drawing/2014/main" id="{472231F0-5A87-40A1-8942-E43CB8C7AF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1019510" y="-3191336"/>
                <a:ext cx="6852062" cy="1057013"/>
              </a:xfrm>
              <a:prstGeom prst="rect">
                <a:avLst/>
              </a:prstGeom>
              <a:solidFill>
                <a:srgbClr val="FFCC2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r"/>
                <a:r>
                  <a:rPr lang="en-US">
                    <a:latin typeface="Comfortaa" panose="020F0303070200060003" pitchFamily="34" charset="0"/>
                  </a:rPr>
                  <a:t>Connectivity</a:t>
                </a:r>
              </a:p>
            </p:txBody>
          </p:sp>
        </p:grpSp>
        <p:graphicFrame>
          <p:nvGraphicFramePr>
            <p:cNvPr id="36" name="Content Placeholder 4">
              <a:extLst>
                <a:ext uri="{FF2B5EF4-FFF2-40B4-BE49-F238E27FC236}">
                  <a16:creationId xmlns:a16="http://schemas.microsoft.com/office/drawing/2014/main" id="{7024A40B-988D-46E5-98E5-9AB01042485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37058335"/>
                </p:ext>
              </p:extLst>
            </p:nvPr>
          </p:nvGraphicFramePr>
          <p:xfrm>
            <a:off x="-9931710" y="-280328"/>
            <a:ext cx="10515600" cy="435133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58327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90664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90052 0.000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90052 0.0004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90052 0.0004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90052 0.0004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FD48-70F1-489D-8C59-8FFB447E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close up of a map&#10;&#10;Description automatically generated">
            <a:extLst>
              <a:ext uri="{FF2B5EF4-FFF2-40B4-BE49-F238E27FC236}">
                <a16:creationId xmlns:a16="http://schemas.microsoft.com/office/drawing/2014/main" id="{3515F12C-15E1-4C35-84D0-59C15B08E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7" y="1417627"/>
            <a:ext cx="11510818" cy="647483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11BF24-B316-41C5-B9B2-B2EB270B0405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465ACA-86FA-4D4A-BCC7-DE7BBD73D8AB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62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Comfortaa" panose="020F0303070200060003" pitchFamily="34" charset="0"/>
              </a:rPr>
              <a:t>Public Space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F4530-47AE-4EB3-89E5-0627AE505F0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DAD37-FA32-4902-A9AF-364110CC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4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5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ngine&#10;&#10;Description automatically generated">
            <a:extLst>
              <a:ext uri="{FF2B5EF4-FFF2-40B4-BE49-F238E27FC236}">
                <a16:creationId xmlns:a16="http://schemas.microsoft.com/office/drawing/2014/main" id="{EE066D86-18BD-44FA-BFF8-6A02BC80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38" y="391181"/>
            <a:ext cx="9311323" cy="6075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CECC9-71EA-40BB-85E2-8689EBA2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16CC3D-8986-439D-B9CD-BD7A3DBAA32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0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6FE94-1A4E-466A-BC67-8166B859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09"/>
            <a:ext cx="10515600" cy="204257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CC29"/>
                </a:solidFill>
                <a:latin typeface="Comfortaa" panose="020F0303070200060003" pitchFamily="34" charset="0"/>
              </a:rPr>
              <a:t>Field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EC7B4-25F5-4021-9E8A-048CAABFC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43375"/>
            <a:ext cx="10515600" cy="203358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West Bellevue</a:t>
            </a:r>
          </a:p>
          <a:p>
            <a:r>
              <a:rPr lang="en-US">
                <a:solidFill>
                  <a:schemeClr val="bg1"/>
                </a:solidFill>
              </a:rPr>
              <a:t>Wilburton</a:t>
            </a:r>
          </a:p>
          <a:p>
            <a:r>
              <a:rPr lang="en-US">
                <a:solidFill>
                  <a:schemeClr val="bg1"/>
                </a:solidFill>
              </a:rPr>
              <a:t>Lake Hills</a:t>
            </a:r>
          </a:p>
          <a:p>
            <a:r>
              <a:rPr lang="en-US">
                <a:solidFill>
                  <a:schemeClr val="bg1"/>
                </a:solidFill>
              </a:rPr>
              <a:t>West Sammamish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13002-B804-4036-878A-FEF8362A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57E68-78F5-4A72-B905-6B0F43F62223}"/>
              </a:ext>
            </a:extLst>
          </p:cNvPr>
          <p:cNvSpPr txBox="1"/>
          <p:nvPr/>
        </p:nvSpPr>
        <p:spPr>
          <a:xfrm>
            <a:off x="838200" y="3338363"/>
            <a:ext cx="594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Our experience and analysis of neighborhoods touching the trail</a:t>
            </a:r>
          </a:p>
        </p:txBody>
      </p:sp>
    </p:spTree>
    <p:extLst>
      <p:ext uri="{BB962C8B-B14F-4D97-AF65-F5344CB8AC3E}">
        <p14:creationId xmlns:p14="http://schemas.microsoft.com/office/powerpoint/2010/main" val="36230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outdoor, water, grass, train&#10;&#10;Description generated with very high confidence">
            <a:extLst>
              <a:ext uri="{FF2B5EF4-FFF2-40B4-BE49-F238E27FC236}">
                <a16:creationId xmlns:a16="http://schemas.microsoft.com/office/drawing/2014/main" id="{554271CF-E4AF-46D3-AA63-2F2D9BDA98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08" r="10003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30FE4-9EA4-4B8B-B9F8-5A38248D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16CC3D-8986-439D-B9CD-BD7A3DBAA32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A971C5-1B2C-4FD5-A8E1-98D1F0EC2EC3}"/>
              </a:ext>
            </a:extLst>
          </p:cNvPr>
          <p:cNvSpPr/>
          <p:nvPr/>
        </p:nvSpPr>
        <p:spPr>
          <a:xfrm>
            <a:off x="2087" y="-3133"/>
            <a:ext cx="12254629" cy="1430053"/>
          </a:xfrm>
          <a:prstGeom prst="rect">
            <a:avLst/>
          </a:prstGeom>
          <a:solidFill>
            <a:srgbClr val="695C7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Comforta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356C5-33FE-4FCB-9A36-069AAA8C4BAB}"/>
              </a:ext>
            </a:extLst>
          </p:cNvPr>
          <p:cNvSpPr txBox="1"/>
          <p:nvPr/>
        </p:nvSpPr>
        <p:spPr>
          <a:xfrm>
            <a:off x="769964" y="395210"/>
            <a:ext cx="46606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omfortaa" panose="020F0303070200060003" pitchFamily="34" charset="0"/>
              </a:rPr>
              <a:t>West Bellevue</a:t>
            </a:r>
          </a:p>
        </p:txBody>
      </p:sp>
    </p:spTree>
    <p:extLst>
      <p:ext uri="{BB962C8B-B14F-4D97-AF65-F5344CB8AC3E}">
        <p14:creationId xmlns:p14="http://schemas.microsoft.com/office/powerpoint/2010/main" val="4189598902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9199097-BF84-4806-BA2A-85EC6CD73DD4}"/>
              </a:ext>
            </a:extLst>
          </p:cNvPr>
          <p:cNvGrpSpPr/>
          <p:nvPr/>
        </p:nvGrpSpPr>
        <p:grpSpPr>
          <a:xfrm>
            <a:off x="4495087" y="471839"/>
            <a:ext cx="3176867" cy="6098462"/>
            <a:chOff x="4495087" y="471839"/>
            <a:chExt cx="3176867" cy="60984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640C40-1E28-43A9-A52E-F44A92A1990E}"/>
                </a:ext>
              </a:extLst>
            </p:cNvPr>
            <p:cNvSpPr/>
            <p:nvPr/>
          </p:nvSpPr>
          <p:spPr>
            <a:xfrm>
              <a:off x="4495087" y="471839"/>
              <a:ext cx="3151909" cy="6098462"/>
            </a:xfrm>
            <a:prstGeom prst="rect">
              <a:avLst/>
            </a:prstGeom>
            <a:solidFill>
              <a:srgbClr val="188577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E0F2C9-B613-45B0-84F0-D737F8988169}"/>
                </a:ext>
              </a:extLst>
            </p:cNvPr>
            <p:cNvSpPr txBox="1"/>
            <p:nvPr/>
          </p:nvSpPr>
          <p:spPr>
            <a:xfrm>
              <a:off x="4545003" y="5862415"/>
              <a:ext cx="3126951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Lots of Crossings</a:t>
              </a:r>
            </a:p>
          </p:txBody>
        </p:sp>
        <p:pic>
          <p:nvPicPr>
            <p:cNvPr id="13" name="Picture 13" descr="A traffic light hanging from the side of a road&#10;&#10;Description generated with very high confidence">
              <a:extLst>
                <a:ext uri="{FF2B5EF4-FFF2-40B4-BE49-F238E27FC236}">
                  <a16:creationId xmlns:a16="http://schemas.microsoft.com/office/drawing/2014/main" id="{56584AF4-25AC-4D7F-AF80-72F9BD82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6842" y="2206291"/>
              <a:ext cx="2628398" cy="356836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7D4BF71-3EDD-410D-A283-5DF98B52CBD6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D7351-C55E-42CC-8665-01BB3E5B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237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/>
              </a:rPr>
              <a:t>West Bellevue Trail Character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7818FC-72F6-4F5E-A72A-C8C2C961A621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4804DD-ACBB-4653-B534-23A52142100C}"/>
              </a:ext>
            </a:extLst>
          </p:cNvPr>
          <p:cNvGrpSpPr/>
          <p:nvPr/>
        </p:nvGrpSpPr>
        <p:grpSpPr>
          <a:xfrm>
            <a:off x="949393" y="2358638"/>
            <a:ext cx="3151909" cy="6098463"/>
            <a:chOff x="949393" y="2358638"/>
            <a:chExt cx="3151909" cy="60984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7D13CA-32BE-43DE-BC8E-DC6079BB4DDE}"/>
                </a:ext>
              </a:extLst>
            </p:cNvPr>
            <p:cNvSpPr/>
            <p:nvPr/>
          </p:nvSpPr>
          <p:spPr>
            <a:xfrm>
              <a:off x="949393" y="2358638"/>
              <a:ext cx="3151909" cy="6098463"/>
            </a:xfrm>
            <a:prstGeom prst="rect">
              <a:avLst/>
            </a:prstGeom>
            <a:solidFill>
              <a:srgbClr val="188577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A497A-76EF-48D6-B8B9-46D8FC45D2C3}"/>
                </a:ext>
              </a:extLst>
            </p:cNvPr>
            <p:cNvSpPr txBox="1"/>
            <p:nvPr/>
          </p:nvSpPr>
          <p:spPr>
            <a:xfrm>
              <a:off x="949393" y="5862415"/>
              <a:ext cx="3126951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Sidewalks on 118th</a:t>
              </a:r>
            </a:p>
          </p:txBody>
        </p:sp>
        <p:pic>
          <p:nvPicPr>
            <p:cNvPr id="3" name="Picture 3" descr="A car parked on the side of a road&#10;&#10;Description generated with very high confidence">
              <a:extLst>
                <a:ext uri="{FF2B5EF4-FFF2-40B4-BE49-F238E27FC236}">
                  <a16:creationId xmlns:a16="http://schemas.microsoft.com/office/drawing/2014/main" id="{D2E93909-11BE-4899-8A63-B28659C2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9472" y="2707606"/>
              <a:ext cx="2571750" cy="30670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AE276-D293-427F-9D6E-F27A78153461}"/>
              </a:ext>
            </a:extLst>
          </p:cNvPr>
          <p:cNvGrpSpPr/>
          <p:nvPr/>
        </p:nvGrpSpPr>
        <p:grpSpPr>
          <a:xfrm>
            <a:off x="8090697" y="2358639"/>
            <a:ext cx="3151910" cy="6098462"/>
            <a:chOff x="8090697" y="2358639"/>
            <a:chExt cx="3151910" cy="60984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8F5AD7-704F-41BD-81DB-3A93A2CEB53C}"/>
                </a:ext>
              </a:extLst>
            </p:cNvPr>
            <p:cNvSpPr/>
            <p:nvPr/>
          </p:nvSpPr>
          <p:spPr>
            <a:xfrm>
              <a:off x="8090698" y="2358639"/>
              <a:ext cx="3151909" cy="6098462"/>
            </a:xfrm>
            <a:prstGeom prst="rect">
              <a:avLst/>
            </a:prstGeom>
            <a:solidFill>
              <a:srgbClr val="188577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7332DC-22A7-4665-B51D-77343E31B4BD}"/>
                </a:ext>
              </a:extLst>
            </p:cNvPr>
            <p:cNvSpPr txBox="1"/>
            <p:nvPr/>
          </p:nvSpPr>
          <p:spPr>
            <a:xfrm>
              <a:off x="8090697" y="5862415"/>
              <a:ext cx="3126951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Flagship Slab" pitchFamily="50" charset="0"/>
                  <a:ea typeface="Roboto" panose="02000000000000000000" pitchFamily="2" charset="0"/>
                </a:rPr>
                <a:t>Clear, Pristine Maps</a:t>
              </a:r>
            </a:p>
          </p:txBody>
        </p:sp>
        <p:pic>
          <p:nvPicPr>
            <p:cNvPr id="15" name="Picture 15" descr="A sign on the side of a building&#10;&#10;Description generated with very high confidence">
              <a:extLst>
                <a:ext uri="{FF2B5EF4-FFF2-40B4-BE49-F238E27FC236}">
                  <a16:creationId xmlns:a16="http://schemas.microsoft.com/office/drawing/2014/main" id="{FFE7A986-9D1F-4CDA-BFC4-417E08B3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4392" y="3038474"/>
              <a:ext cx="2864519" cy="27361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11033-4443-4A25-A24A-B19C05EB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A30601-B439-4D49-8699-62FB6DCAB303}"/>
              </a:ext>
            </a:extLst>
          </p:cNvPr>
          <p:cNvSpPr/>
          <p:nvPr/>
        </p:nvSpPr>
        <p:spPr>
          <a:xfrm>
            <a:off x="0" y="0"/>
            <a:ext cx="12192000" cy="1417627"/>
          </a:xfrm>
          <a:prstGeom prst="rect">
            <a:avLst/>
          </a:prstGeom>
          <a:solidFill>
            <a:srgbClr val="69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A09FF6-15E9-4E09-B239-A56149BB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omfortaa"/>
              </a:rPr>
              <a:t>Recommendations for West Bellevue</a:t>
            </a:r>
            <a:endParaRPr lang="en-US">
              <a:solidFill>
                <a:schemeClr val="bg1"/>
              </a:solidFill>
              <a:latin typeface="Comfortaa" panose="020F0303070200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14471-52F0-4BCC-9078-0D7DAF62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lagship Slab"/>
                <a:ea typeface="+mn-lt"/>
                <a:cs typeface="+mn-lt"/>
              </a:rPr>
              <a:t>Improve and add sidewalks, especially on 118th </a:t>
            </a:r>
            <a:endParaRPr lang="en-US">
              <a:latin typeface="Flagship Slab"/>
              <a:ea typeface="+mn-lt"/>
              <a:cs typeface="Calibri" panose="020F0502020204030204"/>
            </a:endParaRPr>
          </a:p>
          <a:p>
            <a:r>
              <a:rPr lang="en-US">
                <a:latin typeface="Flagship Slab"/>
                <a:ea typeface="+mn-lt"/>
                <a:cs typeface="+mn-lt"/>
              </a:rPr>
              <a:t>Improve crossings around large freeway intersections for a more welcoming pedestrian environment</a:t>
            </a:r>
          </a:p>
          <a:p>
            <a:r>
              <a:rPr lang="en-US">
                <a:latin typeface="Flagship Slab"/>
                <a:ea typeface="+mn-lt"/>
                <a:cs typeface="+mn-lt"/>
              </a:rPr>
              <a:t>Improve detour signage and frequency of posting</a:t>
            </a:r>
          </a:p>
          <a:p>
            <a:r>
              <a:rPr lang="en-US">
                <a:latin typeface="Flagship Slab"/>
                <a:cs typeface="Calibri"/>
              </a:rPr>
              <a:t>Utilize the South Bellevue Link Light Rail Station during off-peak times</a:t>
            </a:r>
          </a:p>
          <a:p>
            <a:r>
              <a:rPr lang="en-US">
                <a:latin typeface="Flagship Slab"/>
                <a:cs typeface="Calibri"/>
              </a:rPr>
              <a:t>Create more imaginative signage, welcoming pedestrians, especially where the trail meets the South Bellevue Station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476E95-D454-462A-8013-DBB2FAD7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6CC3D-8986-439D-B9CD-BD7A3DBAA32A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41326-4C38-407D-BF64-C230858BB9A5}"/>
              </a:ext>
            </a:extLst>
          </p:cNvPr>
          <p:cNvSpPr txBox="1"/>
          <p:nvPr/>
        </p:nvSpPr>
        <p:spPr>
          <a:xfrm>
            <a:off x="838200" y="173326"/>
            <a:ext cx="323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Flagship Slab" pitchFamily="50" charset="0"/>
                <a:ea typeface="Roboto Black" panose="02000000000000000000" pitchFamily="2" charset="0"/>
              </a:rPr>
              <a:t>NEIGHBORHOOD ANALYSIS</a:t>
            </a:r>
          </a:p>
        </p:txBody>
      </p:sp>
    </p:spTree>
    <p:extLst>
      <p:ext uri="{BB962C8B-B14F-4D97-AF65-F5344CB8AC3E}">
        <p14:creationId xmlns:p14="http://schemas.microsoft.com/office/powerpoint/2010/main" val="1684618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C7079BD2BD8F49975602B661E252B8" ma:contentTypeVersion="2" ma:contentTypeDescription="Create a new document." ma:contentTypeScope="" ma:versionID="80e004bd992e708c594b3979054e4bbc">
  <xsd:schema xmlns:xsd="http://www.w3.org/2001/XMLSchema" xmlns:xs="http://www.w3.org/2001/XMLSchema" xmlns:p="http://schemas.microsoft.com/office/2006/metadata/properties" xmlns:ns3="948cb36b-98db-4b11-99ef-f1aeb20fb26c" targetNamespace="http://schemas.microsoft.com/office/2006/metadata/properties" ma:root="true" ma:fieldsID="1fad3215ab1138a2704b660cc4d061e3" ns3:_="">
    <xsd:import namespace="948cb36b-98db-4b11-99ef-f1aeb20fb2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cb36b-98db-4b11-99ef-f1aeb20fb2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51E42C-990F-4E18-96D7-68558F843E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6C022A-56D5-49B6-9B68-2575447C9444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948cb36b-98db-4b11-99ef-f1aeb20fb26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AC45A7E-1BBB-4784-98C2-6FC1F98959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8cb36b-98db-4b11-99ef-f1aeb20fb2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1104</Words>
  <Application>Microsoft Office PowerPoint</Application>
  <PresentationFormat>Widescreen</PresentationFormat>
  <Paragraphs>207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Flagship Slab</vt:lpstr>
      <vt:lpstr>Arial</vt:lpstr>
      <vt:lpstr>Calibri</vt:lpstr>
      <vt:lpstr>Calibri Light</vt:lpstr>
      <vt:lpstr>Champagne &amp; Limousines</vt:lpstr>
      <vt:lpstr>Comfortaa</vt:lpstr>
      <vt:lpstr>Office Theme</vt:lpstr>
      <vt:lpstr>Lake to Lake Trail Analysis</vt:lpstr>
      <vt:lpstr>What is “Place”?  What is the Lake to Lake trail as a place?</vt:lpstr>
      <vt:lpstr>PowerPoint Presentation</vt:lpstr>
      <vt:lpstr>PowerPoint Presentation</vt:lpstr>
      <vt:lpstr>PowerPoint Presentation</vt:lpstr>
      <vt:lpstr>Field Research</vt:lpstr>
      <vt:lpstr>PowerPoint Presentation</vt:lpstr>
      <vt:lpstr>West Bellevue Trail Character</vt:lpstr>
      <vt:lpstr>Recommendations for West Bellevue</vt:lpstr>
      <vt:lpstr>Gatherings in West Bellevue</vt:lpstr>
      <vt:lpstr>Wilburton</vt:lpstr>
      <vt:lpstr>Wilburton Character</vt:lpstr>
      <vt:lpstr>Recommendations for Wilburton</vt:lpstr>
      <vt:lpstr>Car-Free Day in Wilburton</vt:lpstr>
      <vt:lpstr>Lake Hills</vt:lpstr>
      <vt:lpstr>Lake Hills Character</vt:lpstr>
      <vt:lpstr>Recommendations for Lake Hills</vt:lpstr>
      <vt:lpstr>Meditative Gazebos in Lake Hills</vt:lpstr>
      <vt:lpstr>PowerPoint Presentation</vt:lpstr>
      <vt:lpstr>West Lake Sammamish Character</vt:lpstr>
      <vt:lpstr>Recommendations for West Lake Sammamish</vt:lpstr>
      <vt:lpstr>Creative Signage in West Lake Sammamish </vt:lpstr>
      <vt:lpstr>PowerPoint Presentation</vt:lpstr>
      <vt:lpstr>PowerPoint Presentation</vt:lpstr>
      <vt:lpstr>Image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to Lake Trail Analysis</dc:title>
  <dc:creator>Cameron S. Miller</dc:creator>
  <cp:lastModifiedBy>Cameron S. Miller</cp:lastModifiedBy>
  <cp:revision>3</cp:revision>
  <dcterms:created xsi:type="dcterms:W3CDTF">2020-02-26T23:38:53Z</dcterms:created>
  <dcterms:modified xsi:type="dcterms:W3CDTF">2020-03-16T09:31:40Z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0x010100FBC7079BD2BD8F49975602B661E252B8</vt:lpwstr>
  </property>
</Properties>
</file>